
<file path=[Content_Types].xml><?xml version="1.0" encoding="utf-8"?>
<Types xmlns="http://schemas.openxmlformats.org/package/2006/content-types">
  <Default Extension="bin" ContentType="application/vnd.openxmlformats-officedocument.oleObject"/>
  <Default Extension="png" ContentType="image/png"/>
  <Default Extension="rels" ContentType="application/vnd.openxmlformats-package.relationships+xml"/>
  <Default Extension="svg" ContentType="image/svg+xml"/>
  <Default Extension="tiff" ContentType="image/tiff"/>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27"/>
  </p:notesMasterIdLst>
  <p:sldIdLst>
    <p:sldId id="256" r:id="rId2"/>
    <p:sldId id="349" r:id="rId3"/>
    <p:sldId id="350" r:id="rId4"/>
    <p:sldId id="351" r:id="rId5"/>
    <p:sldId id="352" r:id="rId6"/>
    <p:sldId id="353" r:id="rId7"/>
    <p:sldId id="354" r:id="rId8"/>
    <p:sldId id="355" r:id="rId9"/>
    <p:sldId id="356" r:id="rId10"/>
    <p:sldId id="357" r:id="rId11"/>
    <p:sldId id="368" r:id="rId12"/>
    <p:sldId id="358" r:id="rId13"/>
    <p:sldId id="359" r:id="rId14"/>
    <p:sldId id="342" r:id="rId15"/>
    <p:sldId id="360" r:id="rId16"/>
    <p:sldId id="361" r:id="rId17"/>
    <p:sldId id="341" r:id="rId18"/>
    <p:sldId id="345" r:id="rId19"/>
    <p:sldId id="362" r:id="rId20"/>
    <p:sldId id="363" r:id="rId21"/>
    <p:sldId id="364" r:id="rId22"/>
    <p:sldId id="346" r:id="rId23"/>
    <p:sldId id="365" r:id="rId24"/>
    <p:sldId id="366" r:id="rId25"/>
    <p:sldId id="367"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snapToObjects="1">
      <p:cViewPr varScale="1">
        <p:scale>
          <a:sx n="124" d="100"/>
          <a:sy n="124" d="100"/>
        </p:scale>
        <p:origin x="52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wmf"/></Relationships>
</file>

<file path=ppt/media/image1.wmf>
</file>

<file path=ppt/media/image10.png>
</file>

<file path=ppt/media/image11.png>
</file>

<file path=ppt/media/image12.png>
</file>

<file path=ppt/media/image13.tiff>
</file>

<file path=ppt/media/image14.tiff>
</file>

<file path=ppt/media/image15.wmf>
</file>

<file path=ppt/media/image16.tiff>
</file>

<file path=ppt/media/image17.tiff>
</file>

<file path=ppt/media/image18.png>
</file>

<file path=ppt/media/image19.png>
</file>

<file path=ppt/media/image2.png>
</file>

<file path=ppt/media/image20.png>
</file>

<file path=ppt/media/image3.svg>
</file>

<file path=ppt/media/image4.png>
</file>

<file path=ppt/media/image5.tiff>
</file>

<file path=ppt/media/image6.tiff>
</file>

<file path=ppt/media/image7.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456FD9-5610-1D4F-8948-6E8F489BC494}" type="datetimeFigureOut">
              <a:rPr lang="en-US" smtClean="0"/>
              <a:t>3/30/20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26BB6C-B646-7845-80FB-6EE787756CD9}" type="slidenum">
              <a:rPr lang="en-US" smtClean="0"/>
              <a:t>‹#›</a:t>
            </a:fld>
            <a:endParaRPr lang="en-US"/>
          </a:p>
        </p:txBody>
      </p:sp>
    </p:spTree>
    <p:extLst>
      <p:ext uri="{BB962C8B-B14F-4D97-AF65-F5344CB8AC3E}">
        <p14:creationId xmlns:p14="http://schemas.microsoft.com/office/powerpoint/2010/main" val="2172765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5</a:t>
            </a:fld>
            <a:endParaRPr lang="en-US" altLang="en-US" dirty="0"/>
          </a:p>
        </p:txBody>
      </p:sp>
    </p:spTree>
    <p:extLst>
      <p:ext uri="{BB962C8B-B14F-4D97-AF65-F5344CB8AC3E}">
        <p14:creationId xmlns:p14="http://schemas.microsoft.com/office/powerpoint/2010/main" val="516987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en-US" dirty="0">
                <a:ea typeface="ＭＳ Ｐゴシック" panose="020B0600070205080204" pitchFamily="34" charset="-128"/>
              </a:rPr>
              <a:t>Without raw=TRUE we get orthogonal polynomials</a:t>
            </a:r>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19</a:t>
            </a:fld>
            <a:endParaRPr lang="en-US" altLang="en-US" dirty="0"/>
          </a:p>
        </p:txBody>
      </p:sp>
    </p:spTree>
    <p:extLst>
      <p:ext uri="{BB962C8B-B14F-4D97-AF65-F5344CB8AC3E}">
        <p14:creationId xmlns:p14="http://schemas.microsoft.com/office/powerpoint/2010/main" val="4431453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20</a:t>
            </a:fld>
            <a:endParaRPr lang="en-US" altLang="en-US" dirty="0"/>
          </a:p>
        </p:txBody>
      </p:sp>
    </p:spTree>
    <p:extLst>
      <p:ext uri="{BB962C8B-B14F-4D97-AF65-F5344CB8AC3E}">
        <p14:creationId xmlns:p14="http://schemas.microsoft.com/office/powerpoint/2010/main" val="28820918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22</a:t>
            </a:fld>
            <a:endParaRPr lang="en-US" altLang="en-US" dirty="0"/>
          </a:p>
        </p:txBody>
      </p:sp>
    </p:spTree>
    <p:extLst>
      <p:ext uri="{BB962C8B-B14F-4D97-AF65-F5344CB8AC3E}">
        <p14:creationId xmlns:p14="http://schemas.microsoft.com/office/powerpoint/2010/main" val="40815267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 </a:t>
            </a:r>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23</a:t>
            </a:fld>
            <a:endParaRPr lang="en-US" altLang="en-US" dirty="0"/>
          </a:p>
        </p:txBody>
      </p:sp>
    </p:spTree>
    <p:extLst>
      <p:ext uri="{BB962C8B-B14F-4D97-AF65-F5344CB8AC3E}">
        <p14:creationId xmlns:p14="http://schemas.microsoft.com/office/powerpoint/2010/main" val="40894771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ea typeface="ＭＳ Ｐゴシック" panose="020B0600070205080204" pitchFamily="34" charset="-128"/>
              </a:rPr>
              <a:t>Maple: :2Surface.mws</a:t>
            </a:r>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24</a:t>
            </a:fld>
            <a:endParaRPr lang="en-US" altLang="en-US" dirty="0"/>
          </a:p>
        </p:txBody>
      </p:sp>
    </p:spTree>
    <p:extLst>
      <p:ext uri="{BB962C8B-B14F-4D97-AF65-F5344CB8AC3E}">
        <p14:creationId xmlns:p14="http://schemas.microsoft.com/office/powerpoint/2010/main" val="3603201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8</a:t>
            </a:fld>
            <a:endParaRPr lang="en-US" altLang="en-US" dirty="0"/>
          </a:p>
        </p:txBody>
      </p:sp>
    </p:spTree>
    <p:extLst>
      <p:ext uri="{BB962C8B-B14F-4D97-AF65-F5344CB8AC3E}">
        <p14:creationId xmlns:p14="http://schemas.microsoft.com/office/powerpoint/2010/main" val="1182008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12</a:t>
            </a:fld>
            <a:endParaRPr lang="en-US" altLang="en-US" dirty="0"/>
          </a:p>
        </p:txBody>
      </p:sp>
    </p:spTree>
    <p:extLst>
      <p:ext uri="{BB962C8B-B14F-4D97-AF65-F5344CB8AC3E}">
        <p14:creationId xmlns:p14="http://schemas.microsoft.com/office/powerpoint/2010/main" val="1584800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13</a:t>
            </a:fld>
            <a:endParaRPr lang="en-US" altLang="en-US" dirty="0"/>
          </a:p>
        </p:txBody>
      </p:sp>
    </p:spTree>
    <p:extLst>
      <p:ext uri="{BB962C8B-B14F-4D97-AF65-F5344CB8AC3E}">
        <p14:creationId xmlns:p14="http://schemas.microsoft.com/office/powerpoint/2010/main" val="7775532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14</a:t>
            </a:fld>
            <a:endParaRPr lang="en-US" altLang="en-US" dirty="0"/>
          </a:p>
        </p:txBody>
      </p:sp>
    </p:spTree>
    <p:extLst>
      <p:ext uri="{BB962C8B-B14F-4D97-AF65-F5344CB8AC3E}">
        <p14:creationId xmlns:p14="http://schemas.microsoft.com/office/powerpoint/2010/main" val="2368221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15</a:t>
            </a:fld>
            <a:endParaRPr lang="en-US" altLang="en-US" dirty="0"/>
          </a:p>
        </p:txBody>
      </p:sp>
    </p:spTree>
    <p:extLst>
      <p:ext uri="{BB962C8B-B14F-4D97-AF65-F5344CB8AC3E}">
        <p14:creationId xmlns:p14="http://schemas.microsoft.com/office/powerpoint/2010/main" val="23820240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en-US" dirty="0">
                <a:ea typeface="ＭＳ Ｐゴシック" panose="020B0600070205080204" pitchFamily="34" charset="-128"/>
              </a:rPr>
              <a:t>These are 1982 SAT scores (see </a:t>
            </a:r>
            <a:r>
              <a:rPr lang="en-US" altLang="en-US" dirty="0" err="1">
                <a:ea typeface="ＭＳ Ｐゴシック" panose="020B0600070205080204" pitchFamily="34" charset="-128"/>
              </a:rPr>
              <a:t>B.Powell</a:t>
            </a:r>
            <a:r>
              <a:rPr lang="en-US" altLang="en-US" dirty="0">
                <a:ea typeface="ＭＳ Ｐゴシック" panose="020B0600070205080204" pitchFamily="34" charset="-128"/>
              </a:rPr>
              <a:t> and L. </a:t>
            </a:r>
            <a:r>
              <a:rPr lang="en-US" altLang="en-US" dirty="0" err="1">
                <a:ea typeface="ＭＳ Ｐゴシック" panose="020B0600070205080204" pitchFamily="34" charset="-128"/>
              </a:rPr>
              <a:t>Steelman</a:t>
            </a:r>
            <a:r>
              <a:rPr lang="en-US" altLang="en-US" dirty="0">
                <a:ea typeface="ＭＳ Ｐゴシック" panose="020B0600070205080204" pitchFamily="34" charset="-128"/>
              </a:rPr>
              <a:t>, Harvard Education Review 54(4), 389-412 ) and 1981 state expenditure data (Statistical Abstract of the United States 1982-83 (Table No. 251)</a:t>
            </a:r>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16</a:t>
            </a:fld>
            <a:endParaRPr lang="en-US" altLang="en-US" dirty="0"/>
          </a:p>
        </p:txBody>
      </p:sp>
    </p:spTree>
    <p:extLst>
      <p:ext uri="{BB962C8B-B14F-4D97-AF65-F5344CB8AC3E}">
        <p14:creationId xmlns:p14="http://schemas.microsoft.com/office/powerpoint/2010/main" val="42233155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17</a:t>
            </a:fld>
            <a:endParaRPr lang="en-US" altLang="en-US" dirty="0"/>
          </a:p>
        </p:txBody>
      </p:sp>
    </p:spTree>
    <p:extLst>
      <p:ext uri="{BB962C8B-B14F-4D97-AF65-F5344CB8AC3E}">
        <p14:creationId xmlns:p14="http://schemas.microsoft.com/office/powerpoint/2010/main" val="24454032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B491A9-5D56-A448-96C7-EB6CC08E6C9E}" type="slidenum">
              <a:rPr lang="en-US" altLang="en-US" smtClean="0"/>
              <a:pPr/>
              <a:t>18</a:t>
            </a:fld>
            <a:endParaRPr lang="en-US" altLang="en-US" dirty="0"/>
          </a:p>
        </p:txBody>
      </p:sp>
    </p:spTree>
    <p:extLst>
      <p:ext uri="{BB962C8B-B14F-4D97-AF65-F5344CB8AC3E}">
        <p14:creationId xmlns:p14="http://schemas.microsoft.com/office/powerpoint/2010/main" val="8707521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EA68CE-B200-E943-8D19-84B0BB2E48B9}" type="datetimeFigureOut">
              <a:rPr lang="en-US" smtClean="0"/>
              <a:t>3/30/20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147462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EA68CE-B200-E943-8D19-84B0BB2E48B9}" type="datetimeFigureOut">
              <a:rPr lang="en-US" smtClean="0"/>
              <a:t>3/30/20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117670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EA68CE-B200-E943-8D19-84B0BB2E48B9}" type="datetimeFigureOut">
              <a:rPr lang="en-US" smtClean="0"/>
              <a:t>3/30/20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22820051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 y="19050"/>
            <a:ext cx="9052560" cy="1257300"/>
          </a:xfrm>
        </p:spPr>
        <p:txBody>
          <a:bodyPr/>
          <a:lstStyle/>
          <a:p>
            <a:r>
              <a:rPr lang="en-US"/>
              <a:t>Click to edit Master title style</a:t>
            </a:r>
          </a:p>
        </p:txBody>
      </p:sp>
      <p:sp>
        <p:nvSpPr>
          <p:cNvPr id="8" name="Content Placeholder 7"/>
          <p:cNvSpPr>
            <a:spLocks noGrp="1"/>
          </p:cNvSpPr>
          <p:nvPr>
            <p:ph sz="quarter" idx="10"/>
          </p:nvPr>
        </p:nvSpPr>
        <p:spPr>
          <a:xfrm>
            <a:off x="247305" y="1407393"/>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7"/>
          <p:cNvSpPr>
            <a:spLocks noGrp="1"/>
          </p:cNvSpPr>
          <p:nvPr>
            <p:ph sz="quarter" idx="11"/>
          </p:nvPr>
        </p:nvSpPr>
        <p:spPr>
          <a:xfrm>
            <a:off x="4666904" y="1417784"/>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12"/>
          </p:nvPr>
        </p:nvSpPr>
        <p:spPr>
          <a:xfrm>
            <a:off x="228600" y="4724400"/>
            <a:ext cx="8458200" cy="114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336044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Figure+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 y="25400"/>
            <a:ext cx="9052560" cy="1257300"/>
          </a:xfrm>
        </p:spPr>
        <p:txBody>
          <a:bodyPr>
            <a:normAutofit/>
          </a:bodyPr>
          <a:lstStyle>
            <a:lvl1pPr>
              <a:defRPr sz="2700">
                <a:solidFill>
                  <a:schemeClr val="bg1"/>
                </a:solidFill>
                <a:latin typeface="Arial" pitchFamily="34" charset="0"/>
                <a:cs typeface="Arial" pitchFamily="34" charset="0"/>
              </a:defRPr>
            </a:lvl1pPr>
          </a:lstStyle>
          <a:p>
            <a:r>
              <a:rPr lang="en-US" dirty="0"/>
              <a:t>Click to edit Master title style</a:t>
            </a:r>
          </a:p>
        </p:txBody>
      </p:sp>
      <p:sp>
        <p:nvSpPr>
          <p:cNvPr id="3" name="Content Placeholder 2"/>
          <p:cNvSpPr>
            <a:spLocks noGrp="1"/>
          </p:cNvSpPr>
          <p:nvPr>
            <p:ph idx="1"/>
          </p:nvPr>
        </p:nvSpPr>
        <p:spPr>
          <a:xfrm>
            <a:off x="243114" y="1415142"/>
            <a:ext cx="8610600" cy="1365080"/>
          </a:xfrm>
        </p:spPr>
        <p:txBody>
          <a:bodyPr/>
          <a:lstStyle>
            <a:lvl1pPr marL="342900" indent="-342900">
              <a:buClr>
                <a:srgbClr val="3333CC"/>
              </a:buClr>
              <a:buFont typeface="Arial" pitchFamily="34" charset="0"/>
              <a:buChar char="•"/>
              <a:defRPr sz="1950">
                <a:latin typeface="Arial" pitchFamily="34" charset="0"/>
                <a:cs typeface="Arial" pitchFamily="34" charset="0"/>
              </a:defRPr>
            </a:lvl1pPr>
            <a:lvl2pPr>
              <a:buClr>
                <a:srgbClr val="3333CC"/>
              </a:buClr>
              <a:defRPr sz="1800">
                <a:latin typeface="Arial" pitchFamily="34" charset="0"/>
                <a:cs typeface="Arial" pitchFamily="34" charset="0"/>
              </a:defRPr>
            </a:lvl2pPr>
            <a:lvl3pPr marL="857250" indent="-171450">
              <a:buClr>
                <a:srgbClr val="3333CC"/>
              </a:buClr>
              <a:buFont typeface="Wingdings" pitchFamily="2" charset="2"/>
              <a:buChar char="§"/>
              <a:defRPr sz="1650">
                <a:latin typeface="Arial" pitchFamily="34" charset="0"/>
                <a:cs typeface="Arial" pitchFamily="34" charset="0"/>
              </a:defRPr>
            </a:lvl3pPr>
            <a:lvl4pPr marL="1028700" indent="0">
              <a:buClr>
                <a:srgbClr val="3333CC"/>
              </a:buClr>
              <a:buFontTx/>
              <a:buNone/>
              <a:defRPr>
                <a:latin typeface="Arial" pitchFamily="34" charset="0"/>
                <a:cs typeface="Arial" pitchFamily="34" charset="0"/>
              </a:defRPr>
            </a:lvl4pPr>
            <a:lvl5pPr marL="1371600" indent="0">
              <a:buClr>
                <a:srgbClr val="3333CC"/>
              </a:buClr>
              <a:buFontTx/>
              <a:buNone/>
              <a:defRPr sz="1350">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p:cNvSpPr>
            <a:spLocks noGrp="1"/>
          </p:cNvSpPr>
          <p:nvPr>
            <p:ph type="pic" sz="quarter" idx="11"/>
          </p:nvPr>
        </p:nvSpPr>
        <p:spPr>
          <a:xfrm>
            <a:off x="990600" y="3200400"/>
            <a:ext cx="1990680" cy="1219200"/>
          </a:xfrm>
        </p:spPr>
        <p:txBody>
          <a:bodyPr/>
          <a:lstStyle/>
          <a:p>
            <a:endParaRPr lang="en-US" dirty="0"/>
          </a:p>
        </p:txBody>
      </p:sp>
      <p:sp>
        <p:nvSpPr>
          <p:cNvPr id="16" name="Table Placeholder 15"/>
          <p:cNvSpPr>
            <a:spLocks noGrp="1"/>
          </p:cNvSpPr>
          <p:nvPr>
            <p:ph type="tbl" sz="quarter" idx="12"/>
          </p:nvPr>
        </p:nvSpPr>
        <p:spPr>
          <a:xfrm>
            <a:off x="6172200" y="3200400"/>
            <a:ext cx="2362200" cy="1219200"/>
          </a:xfrm>
        </p:spPr>
        <p:txBody>
          <a:bodyPr/>
          <a:lstStyle/>
          <a:p>
            <a:endParaRPr lang="en-US" dirty="0"/>
          </a:p>
        </p:txBody>
      </p:sp>
      <p:sp>
        <p:nvSpPr>
          <p:cNvPr id="11" name="Text Placeholder 4"/>
          <p:cNvSpPr>
            <a:spLocks noGrp="1"/>
          </p:cNvSpPr>
          <p:nvPr>
            <p:ph type="body" sz="quarter" idx="10"/>
          </p:nvPr>
        </p:nvSpPr>
        <p:spPr>
          <a:xfrm>
            <a:off x="241662" y="4753428"/>
            <a:ext cx="8673738" cy="1306734"/>
          </a:xfrm>
        </p:spPr>
        <p:txBody>
          <a:bodyPr/>
          <a:lstStyle>
            <a:lvl1pPr>
              <a:buClr>
                <a:srgbClr val="3333CC"/>
              </a:buClr>
              <a:defRPr/>
            </a:lvl1pPr>
            <a:lvl2pPr>
              <a:buClr>
                <a:srgbClr val="3333CC"/>
              </a:buClr>
              <a:defRPr/>
            </a:lvl2pPr>
            <a:lvl3pPr>
              <a:buClr>
                <a:srgbClr val="3333CC"/>
              </a:buClr>
              <a:defRPr/>
            </a:lvl3pPr>
            <a:lvl4pPr>
              <a:buClr>
                <a:srgbClr val="3333CC"/>
              </a:buClr>
              <a:defRPr/>
            </a:lvl4pPr>
            <a:lvl5pPr>
              <a:buClr>
                <a:srgbClr val="3333CC"/>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4"/>
          <p:cNvSpPr>
            <a:spLocks noGrp="1"/>
          </p:cNvSpPr>
          <p:nvPr>
            <p:ph type="pic" sz="quarter" idx="13"/>
          </p:nvPr>
        </p:nvSpPr>
        <p:spPr>
          <a:xfrm>
            <a:off x="3505200" y="3200400"/>
            <a:ext cx="2057400" cy="1219200"/>
          </a:xfrm>
        </p:spPr>
        <p:txBody>
          <a:bodyPr/>
          <a:lstStyle/>
          <a:p>
            <a:endParaRPr lang="en-US"/>
          </a:p>
        </p:txBody>
      </p:sp>
    </p:spTree>
    <p:extLst>
      <p:ext uri="{BB962C8B-B14F-4D97-AF65-F5344CB8AC3E}">
        <p14:creationId xmlns:p14="http://schemas.microsoft.com/office/powerpoint/2010/main" val="11584715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Figure+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 y="25400"/>
            <a:ext cx="9052560" cy="1257300"/>
          </a:xfrm>
        </p:spPr>
        <p:txBody>
          <a:bodyPr>
            <a:normAutofit/>
          </a:bodyPr>
          <a:lstStyle>
            <a:lvl1pPr>
              <a:defRPr sz="3600">
                <a:solidFill>
                  <a:schemeClr val="tx1"/>
                </a:solidFill>
                <a:latin typeface="Arial" pitchFamily="34" charset="0"/>
                <a:cs typeface="Arial" pitchFamily="34" charset="0"/>
              </a:defRPr>
            </a:lvl1pPr>
          </a:lstStyle>
          <a:p>
            <a:r>
              <a:rPr lang="en-US" dirty="0"/>
              <a:t>Click to edit Master title style</a:t>
            </a:r>
          </a:p>
        </p:txBody>
      </p:sp>
      <p:sp>
        <p:nvSpPr>
          <p:cNvPr id="3" name="Content Placeholder 2"/>
          <p:cNvSpPr>
            <a:spLocks noGrp="1"/>
          </p:cNvSpPr>
          <p:nvPr>
            <p:ph idx="1"/>
          </p:nvPr>
        </p:nvSpPr>
        <p:spPr>
          <a:xfrm>
            <a:off x="243114" y="1415142"/>
            <a:ext cx="8610600" cy="1365080"/>
          </a:xfrm>
        </p:spPr>
        <p:txBody>
          <a:bodyPr/>
          <a:lstStyle>
            <a:lvl1pPr marL="457200" indent="-457200">
              <a:buClr>
                <a:srgbClr val="3333CC"/>
              </a:buClr>
              <a:buFont typeface="Arial" pitchFamily="34" charset="0"/>
              <a:buChar char="•"/>
              <a:defRPr sz="2600">
                <a:latin typeface="Arial" pitchFamily="34" charset="0"/>
                <a:cs typeface="Arial" pitchFamily="34" charset="0"/>
              </a:defRPr>
            </a:lvl1pPr>
            <a:lvl2pPr>
              <a:buClr>
                <a:srgbClr val="3333CC"/>
              </a:buClr>
              <a:defRPr sz="2400">
                <a:latin typeface="Arial" pitchFamily="34" charset="0"/>
                <a:cs typeface="Arial" pitchFamily="34" charset="0"/>
              </a:defRPr>
            </a:lvl2pPr>
            <a:lvl3pPr marL="1143000" indent="-228600">
              <a:buClr>
                <a:srgbClr val="3333CC"/>
              </a:buClr>
              <a:buFont typeface="Wingdings" pitchFamily="2" charset="2"/>
              <a:buChar char="§"/>
              <a:defRPr sz="2200">
                <a:latin typeface="Arial" pitchFamily="34" charset="0"/>
                <a:cs typeface="Arial" pitchFamily="34" charset="0"/>
              </a:defRPr>
            </a:lvl3pPr>
            <a:lvl4pPr marL="1371600" indent="0">
              <a:buClr>
                <a:srgbClr val="3333CC"/>
              </a:buClr>
              <a:buFontTx/>
              <a:buNone/>
              <a:defRPr>
                <a:latin typeface="Arial" pitchFamily="34" charset="0"/>
                <a:cs typeface="Arial" pitchFamily="34" charset="0"/>
              </a:defRPr>
            </a:lvl4pPr>
            <a:lvl5pPr marL="1828800" indent="0">
              <a:buClr>
                <a:srgbClr val="3333CC"/>
              </a:buClr>
              <a:buFontTx/>
              <a:buNone/>
              <a:defRPr sz="1800">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p:cNvSpPr>
            <a:spLocks noGrp="1"/>
          </p:cNvSpPr>
          <p:nvPr>
            <p:ph type="pic" sz="quarter" idx="11"/>
          </p:nvPr>
        </p:nvSpPr>
        <p:spPr>
          <a:xfrm>
            <a:off x="990600" y="3200400"/>
            <a:ext cx="1990680" cy="1219200"/>
          </a:xfrm>
        </p:spPr>
        <p:txBody>
          <a:bodyPr/>
          <a:lstStyle/>
          <a:p>
            <a:endParaRPr lang="en-US" dirty="0"/>
          </a:p>
        </p:txBody>
      </p:sp>
      <p:sp>
        <p:nvSpPr>
          <p:cNvPr id="16" name="Table Placeholder 15"/>
          <p:cNvSpPr>
            <a:spLocks noGrp="1"/>
          </p:cNvSpPr>
          <p:nvPr>
            <p:ph type="tbl" sz="quarter" idx="12"/>
          </p:nvPr>
        </p:nvSpPr>
        <p:spPr>
          <a:xfrm>
            <a:off x="6172200" y="3200400"/>
            <a:ext cx="2362200" cy="1219200"/>
          </a:xfrm>
        </p:spPr>
        <p:txBody>
          <a:bodyPr/>
          <a:lstStyle/>
          <a:p>
            <a:endParaRPr lang="en-US" dirty="0"/>
          </a:p>
        </p:txBody>
      </p:sp>
      <p:sp>
        <p:nvSpPr>
          <p:cNvPr id="11" name="Text Placeholder 4"/>
          <p:cNvSpPr>
            <a:spLocks noGrp="1"/>
          </p:cNvSpPr>
          <p:nvPr>
            <p:ph type="body" sz="quarter" idx="10"/>
          </p:nvPr>
        </p:nvSpPr>
        <p:spPr>
          <a:xfrm>
            <a:off x="241662" y="4753428"/>
            <a:ext cx="8673738" cy="1306734"/>
          </a:xfrm>
        </p:spPr>
        <p:txBody>
          <a:bodyPr/>
          <a:lstStyle>
            <a:lvl1pPr>
              <a:buClr>
                <a:srgbClr val="3333CC"/>
              </a:buClr>
              <a:defRPr/>
            </a:lvl1pPr>
            <a:lvl2pPr>
              <a:buClr>
                <a:srgbClr val="3333CC"/>
              </a:buClr>
              <a:defRPr/>
            </a:lvl2pPr>
            <a:lvl3pPr>
              <a:buClr>
                <a:srgbClr val="3333CC"/>
              </a:buClr>
              <a:defRPr/>
            </a:lvl3pPr>
            <a:lvl4pPr>
              <a:buClr>
                <a:srgbClr val="3333CC"/>
              </a:buClr>
              <a:defRPr/>
            </a:lvl4pPr>
            <a:lvl5pPr>
              <a:buClr>
                <a:srgbClr val="3333CC"/>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Picture Placeholder 4"/>
          <p:cNvSpPr>
            <a:spLocks noGrp="1"/>
          </p:cNvSpPr>
          <p:nvPr>
            <p:ph type="pic" sz="quarter" idx="13"/>
          </p:nvPr>
        </p:nvSpPr>
        <p:spPr>
          <a:xfrm>
            <a:off x="3505200" y="3200400"/>
            <a:ext cx="2057400" cy="1219200"/>
          </a:xfrm>
        </p:spPr>
        <p:txBody>
          <a:bodyPr/>
          <a:lstStyle/>
          <a:p>
            <a:endParaRPr lang="en-US"/>
          </a:p>
        </p:txBody>
      </p:sp>
      <p:sp>
        <p:nvSpPr>
          <p:cNvPr id="7" name="Picture Placeholder 6"/>
          <p:cNvSpPr>
            <a:spLocks noGrp="1"/>
          </p:cNvSpPr>
          <p:nvPr>
            <p:ph type="pic" sz="quarter" idx="14"/>
          </p:nvPr>
        </p:nvSpPr>
        <p:spPr>
          <a:xfrm>
            <a:off x="5562600" y="3048000"/>
            <a:ext cx="1066800" cy="1447800"/>
          </a:xfrm>
        </p:spPr>
        <p:txBody>
          <a:bodyPr/>
          <a:lstStyle/>
          <a:p>
            <a:endParaRPr lang="en-US"/>
          </a:p>
        </p:txBody>
      </p:sp>
    </p:spTree>
    <p:extLst>
      <p:ext uri="{BB962C8B-B14F-4D97-AF65-F5344CB8AC3E}">
        <p14:creationId xmlns:p14="http://schemas.microsoft.com/office/powerpoint/2010/main" val="34758813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 y="19050"/>
            <a:ext cx="9052560" cy="1257300"/>
          </a:xfrm>
        </p:spPr>
        <p:txBody>
          <a:bodyPr/>
          <a:lstStyle/>
          <a:p>
            <a:r>
              <a:rPr lang="en-US"/>
              <a:t>Click to edit Master title style</a:t>
            </a:r>
          </a:p>
        </p:txBody>
      </p:sp>
      <p:sp>
        <p:nvSpPr>
          <p:cNvPr id="8" name="Content Placeholder 7"/>
          <p:cNvSpPr>
            <a:spLocks noGrp="1"/>
          </p:cNvSpPr>
          <p:nvPr>
            <p:ph sz="quarter" idx="10"/>
          </p:nvPr>
        </p:nvSpPr>
        <p:spPr>
          <a:xfrm>
            <a:off x="247305" y="1407393"/>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7"/>
          <p:cNvSpPr>
            <a:spLocks noGrp="1"/>
          </p:cNvSpPr>
          <p:nvPr>
            <p:ph sz="quarter" idx="11"/>
          </p:nvPr>
        </p:nvSpPr>
        <p:spPr>
          <a:xfrm>
            <a:off x="4666904" y="1417784"/>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12"/>
          </p:nvPr>
        </p:nvSpPr>
        <p:spPr>
          <a:xfrm>
            <a:off x="228600" y="4724400"/>
            <a:ext cx="8458200" cy="114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2613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 y="19050"/>
            <a:ext cx="9052560" cy="1257300"/>
          </a:xfrm>
        </p:spPr>
        <p:txBody>
          <a:bodyPr/>
          <a:lstStyle/>
          <a:p>
            <a:r>
              <a:rPr lang="en-US"/>
              <a:t>Click to edit Master title style</a:t>
            </a:r>
          </a:p>
        </p:txBody>
      </p:sp>
      <p:sp>
        <p:nvSpPr>
          <p:cNvPr id="8" name="Content Placeholder 7"/>
          <p:cNvSpPr>
            <a:spLocks noGrp="1"/>
          </p:cNvSpPr>
          <p:nvPr>
            <p:ph sz="quarter" idx="10"/>
          </p:nvPr>
        </p:nvSpPr>
        <p:spPr>
          <a:xfrm>
            <a:off x="247305" y="1407393"/>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7"/>
          <p:cNvSpPr>
            <a:spLocks noGrp="1"/>
          </p:cNvSpPr>
          <p:nvPr>
            <p:ph sz="quarter" idx="11"/>
          </p:nvPr>
        </p:nvSpPr>
        <p:spPr>
          <a:xfrm>
            <a:off x="4666904" y="1417784"/>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12"/>
          </p:nvPr>
        </p:nvSpPr>
        <p:spPr>
          <a:xfrm>
            <a:off x="228600" y="4724400"/>
            <a:ext cx="8458200" cy="114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529172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 y="19050"/>
            <a:ext cx="9052560" cy="1257300"/>
          </a:xfrm>
        </p:spPr>
        <p:txBody>
          <a:bodyPr/>
          <a:lstStyle/>
          <a:p>
            <a:r>
              <a:rPr lang="en-US"/>
              <a:t>Click to edit Master title style</a:t>
            </a:r>
          </a:p>
        </p:txBody>
      </p:sp>
      <p:sp>
        <p:nvSpPr>
          <p:cNvPr id="8" name="Content Placeholder 7"/>
          <p:cNvSpPr>
            <a:spLocks noGrp="1"/>
          </p:cNvSpPr>
          <p:nvPr>
            <p:ph sz="quarter" idx="10"/>
          </p:nvPr>
        </p:nvSpPr>
        <p:spPr>
          <a:xfrm>
            <a:off x="247305" y="1407393"/>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7"/>
          <p:cNvSpPr>
            <a:spLocks noGrp="1"/>
          </p:cNvSpPr>
          <p:nvPr>
            <p:ph sz="quarter" idx="11"/>
          </p:nvPr>
        </p:nvSpPr>
        <p:spPr>
          <a:xfrm>
            <a:off x="4666904" y="1417784"/>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12"/>
          </p:nvPr>
        </p:nvSpPr>
        <p:spPr>
          <a:xfrm>
            <a:off x="228600" y="4724400"/>
            <a:ext cx="8458200" cy="114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19797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0624" y="19050"/>
            <a:ext cx="9052560" cy="1257300"/>
          </a:xfrm>
        </p:spPr>
        <p:txBody>
          <a:bodyPr/>
          <a:lstStyle/>
          <a:p>
            <a:r>
              <a:rPr lang="en-US"/>
              <a:t>Click to edit Master title style</a:t>
            </a:r>
          </a:p>
        </p:txBody>
      </p:sp>
      <p:sp>
        <p:nvSpPr>
          <p:cNvPr id="8" name="Content Placeholder 7"/>
          <p:cNvSpPr>
            <a:spLocks noGrp="1"/>
          </p:cNvSpPr>
          <p:nvPr>
            <p:ph sz="quarter" idx="10"/>
          </p:nvPr>
        </p:nvSpPr>
        <p:spPr>
          <a:xfrm>
            <a:off x="247305" y="1407393"/>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7"/>
          <p:cNvSpPr>
            <a:spLocks noGrp="1"/>
          </p:cNvSpPr>
          <p:nvPr>
            <p:ph sz="quarter" idx="11"/>
          </p:nvPr>
        </p:nvSpPr>
        <p:spPr>
          <a:xfrm>
            <a:off x="4666904" y="1417784"/>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12"/>
          </p:nvPr>
        </p:nvSpPr>
        <p:spPr>
          <a:xfrm>
            <a:off x="228600" y="4724400"/>
            <a:ext cx="8458200" cy="114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37196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0624" y="19050"/>
            <a:ext cx="9052560" cy="1257300"/>
          </a:xfrm>
        </p:spPr>
        <p:txBody>
          <a:bodyPr/>
          <a:lstStyle/>
          <a:p>
            <a:r>
              <a:rPr lang="en-US" dirty="0"/>
              <a:t>Click to edit Master title style</a:t>
            </a:r>
          </a:p>
        </p:txBody>
      </p:sp>
      <p:sp>
        <p:nvSpPr>
          <p:cNvPr id="8" name="Content Placeholder 7"/>
          <p:cNvSpPr>
            <a:spLocks noGrp="1"/>
          </p:cNvSpPr>
          <p:nvPr>
            <p:ph sz="quarter" idx="10"/>
          </p:nvPr>
        </p:nvSpPr>
        <p:spPr>
          <a:xfrm>
            <a:off x="247305" y="1407393"/>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7"/>
          <p:cNvSpPr>
            <a:spLocks noGrp="1"/>
          </p:cNvSpPr>
          <p:nvPr>
            <p:ph sz="quarter" idx="11"/>
          </p:nvPr>
        </p:nvSpPr>
        <p:spPr>
          <a:xfrm>
            <a:off x="4666904" y="1417784"/>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12"/>
          </p:nvPr>
        </p:nvSpPr>
        <p:spPr>
          <a:xfrm>
            <a:off x="228600" y="4724400"/>
            <a:ext cx="8458200" cy="11430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48236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EA68CE-B200-E943-8D19-84B0BB2E48B9}" type="datetimeFigureOut">
              <a:rPr lang="en-US" smtClean="0"/>
              <a:t>3/30/20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5870944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0624" y="35794"/>
            <a:ext cx="9052560" cy="1257300"/>
          </a:xfrm>
        </p:spPr>
        <p:txBody>
          <a:bodyPr/>
          <a:lstStyle/>
          <a:p>
            <a:r>
              <a:rPr lang="en-US" dirty="0"/>
              <a:t>Click to edit Master title style</a:t>
            </a:r>
          </a:p>
        </p:txBody>
      </p:sp>
      <p:sp>
        <p:nvSpPr>
          <p:cNvPr id="8" name="Content Placeholder 7"/>
          <p:cNvSpPr>
            <a:spLocks noGrp="1"/>
          </p:cNvSpPr>
          <p:nvPr>
            <p:ph sz="quarter" idx="10"/>
          </p:nvPr>
        </p:nvSpPr>
        <p:spPr>
          <a:xfrm>
            <a:off x="247305" y="1407393"/>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7"/>
          <p:cNvSpPr>
            <a:spLocks noGrp="1"/>
          </p:cNvSpPr>
          <p:nvPr>
            <p:ph sz="quarter" idx="11"/>
          </p:nvPr>
        </p:nvSpPr>
        <p:spPr>
          <a:xfrm>
            <a:off x="4666904" y="1417784"/>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12"/>
          </p:nvPr>
        </p:nvSpPr>
        <p:spPr>
          <a:xfrm>
            <a:off x="228600" y="4724400"/>
            <a:ext cx="8458200" cy="114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569737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 y="19050"/>
            <a:ext cx="9052560" cy="1257300"/>
          </a:xfrm>
        </p:spPr>
        <p:txBody>
          <a:bodyPr/>
          <a:lstStyle/>
          <a:p>
            <a:r>
              <a:rPr lang="en-US"/>
              <a:t>Click to edit Master title style</a:t>
            </a:r>
          </a:p>
        </p:txBody>
      </p:sp>
      <p:sp>
        <p:nvSpPr>
          <p:cNvPr id="8" name="Content Placeholder 7"/>
          <p:cNvSpPr>
            <a:spLocks noGrp="1"/>
          </p:cNvSpPr>
          <p:nvPr>
            <p:ph sz="quarter" idx="10"/>
          </p:nvPr>
        </p:nvSpPr>
        <p:spPr>
          <a:xfrm>
            <a:off x="247305" y="1407393"/>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7"/>
          <p:cNvSpPr>
            <a:spLocks noGrp="1"/>
          </p:cNvSpPr>
          <p:nvPr>
            <p:ph sz="quarter" idx="11"/>
          </p:nvPr>
        </p:nvSpPr>
        <p:spPr>
          <a:xfrm>
            <a:off x="4666904" y="1417784"/>
            <a:ext cx="4019896" cy="3088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12"/>
          </p:nvPr>
        </p:nvSpPr>
        <p:spPr>
          <a:xfrm>
            <a:off x="228600" y="4724400"/>
            <a:ext cx="8458200" cy="114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39902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EA68CE-B200-E943-8D19-84B0BB2E48B9}" type="datetimeFigureOut">
              <a:rPr lang="en-US" smtClean="0"/>
              <a:t>3/30/20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925420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EA68CE-B200-E943-8D19-84B0BB2E48B9}" type="datetimeFigureOut">
              <a:rPr lang="en-US" smtClean="0"/>
              <a:t>3/30/20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485995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EA68CE-B200-E943-8D19-84B0BB2E48B9}" type="datetimeFigureOut">
              <a:rPr lang="en-US" smtClean="0"/>
              <a:t>3/30/20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115886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EA68CE-B200-E943-8D19-84B0BB2E48B9}" type="datetimeFigureOut">
              <a:rPr lang="en-US" smtClean="0"/>
              <a:t>3/30/20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4020060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EA68CE-B200-E943-8D19-84B0BB2E48B9}" type="datetimeFigureOut">
              <a:rPr lang="en-US" smtClean="0"/>
              <a:t>3/30/20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17841344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EA68CE-B200-E943-8D19-84B0BB2E48B9}" type="datetimeFigureOut">
              <a:rPr lang="en-US" smtClean="0"/>
              <a:t>3/30/20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2496306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EA68CE-B200-E943-8D19-84B0BB2E48B9}" type="datetimeFigureOut">
              <a:rPr lang="en-US" smtClean="0"/>
              <a:t>3/30/20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C7BC8D-812C-E244-B4AF-DF85D7ADB06C}" type="slidenum">
              <a:rPr lang="en-US" smtClean="0"/>
              <a:t>‹#›</a:t>
            </a:fld>
            <a:endParaRPr lang="en-US"/>
          </a:p>
        </p:txBody>
      </p:sp>
    </p:spTree>
    <p:extLst>
      <p:ext uri="{BB962C8B-B14F-4D97-AF65-F5344CB8AC3E}">
        <p14:creationId xmlns:p14="http://schemas.microsoft.com/office/powerpoint/2010/main" val="2550710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EA68CE-B200-E943-8D19-84B0BB2E48B9}" type="datetimeFigureOut">
              <a:rPr lang="en-US" smtClean="0"/>
              <a:t>3/30/20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C7BC8D-812C-E244-B4AF-DF85D7ADB06C}" type="slidenum">
              <a:rPr lang="en-US" smtClean="0"/>
              <a:t>‹#›</a:t>
            </a:fld>
            <a:endParaRPr lang="en-US"/>
          </a:p>
        </p:txBody>
      </p:sp>
    </p:spTree>
    <p:extLst>
      <p:ext uri="{BB962C8B-B14F-4D97-AF65-F5344CB8AC3E}">
        <p14:creationId xmlns:p14="http://schemas.microsoft.com/office/powerpoint/2010/main" val="28895814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61" r:id="rId15"/>
    <p:sldLayoutId id="2147483662" r:id="rId16"/>
    <p:sldLayoutId id="2147483663" r:id="rId17"/>
    <p:sldLayoutId id="2147483664" r:id="rId18"/>
    <p:sldLayoutId id="2147483665" r:id="rId19"/>
    <p:sldLayoutId id="2147483666" r:id="rId20"/>
    <p:sldLayoutId id="2147483668"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2.xml"/><Relationship Id="rId1" Type="http://schemas.openxmlformats.org/officeDocument/2006/relationships/vmlDrawing" Target="../drawings/vmlDrawing2.vml"/><Relationship Id="rId4" Type="http://schemas.openxmlformats.org/officeDocument/2006/relationships/image" Target="../media/image7.wmf"/></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4.tiff"/></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2.xml"/><Relationship Id="rId1" Type="http://schemas.openxmlformats.org/officeDocument/2006/relationships/vmlDrawing" Target="../drawings/vmlDrawing3.vml"/><Relationship Id="rId5" Type="http://schemas.openxmlformats.org/officeDocument/2006/relationships/image" Target="../media/image15.wmf"/><Relationship Id="rId4" Type="http://schemas.openxmlformats.org/officeDocument/2006/relationships/oleObject" Target="../embeddings/oleObject3.bin"/></Relationships>
</file>

<file path=ppt/slides/_rels/slide19.xml.rels><?xml version="1.0" encoding="UTF-8" standalone="yes"?>
<Relationships xmlns="http://schemas.openxmlformats.org/package/2006/relationships"><Relationship Id="rId3" Type="http://schemas.openxmlformats.org/officeDocument/2006/relationships/hyperlink" Target="https://sds291.netlify.com/15/StateSAT82.R"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hyperlink" Target="https://sds291.netlify.com/15/StateSAT82.R" TargetMode="External"/><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14.xml"/><Relationship Id="rId4" Type="http://schemas.openxmlformats.org/officeDocument/2006/relationships/hyperlink" Target="https://sds291.netlify.com/15/StateSAT82.R"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2.xml"/><Relationship Id="rId1" Type="http://schemas.openxmlformats.org/officeDocument/2006/relationships/vmlDrawing" Target="../drawings/vmlDrawing1.vml"/><Relationship Id="rId4" Type="http://schemas.openxmlformats.org/officeDocument/2006/relationships/image" Target="../media/image1.wmf"/></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hyperlink" Target="https://www.rdocumentation.org/packages/base/versions/3.6.2/topics/log" TargetMode="External"/><Relationship Id="rId2" Type="http://schemas.openxmlformats.org/officeDocument/2006/relationships/hyperlink" Target="https://sds291.netlify.com/15/Planets.R" TargetMode="External"/><Relationship Id="rId1" Type="http://schemas.openxmlformats.org/officeDocument/2006/relationships/slideLayout" Target="../slideLayouts/slideLayout12.xml"/><Relationship Id="rId4" Type="http://schemas.openxmlformats.org/officeDocument/2006/relationships/hyperlink" Target="https://en.wikipedia.org/wiki/Natural_logarith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13.xml"/><Relationship Id="rId4" Type="http://schemas.openxmlformats.org/officeDocument/2006/relationships/hyperlink" Target="https://sds291.netlify.com/15/SpeciesArea.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6F9EB9F2-07E2-4D64-BBD8-BB5B217F1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12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E0E272-6BC7-844E-8917-A4796171D9D1}"/>
              </a:ext>
            </a:extLst>
          </p:cNvPr>
          <p:cNvSpPr>
            <a:spLocks noGrp="1"/>
          </p:cNvSpPr>
          <p:nvPr>
            <p:ph type="ctrTitle"/>
          </p:nvPr>
        </p:nvSpPr>
        <p:spPr>
          <a:xfrm>
            <a:off x="768096" y="965199"/>
            <a:ext cx="5074558" cy="4927601"/>
          </a:xfrm>
        </p:spPr>
        <p:txBody>
          <a:bodyPr anchor="ctr">
            <a:normAutofit/>
          </a:bodyPr>
          <a:lstStyle/>
          <a:p>
            <a:pPr algn="r"/>
            <a:r>
              <a:rPr lang="en-US" sz="4700">
                <a:solidFill>
                  <a:schemeClr val="tx1">
                    <a:lumMod val="85000"/>
                    <a:lumOff val="15000"/>
                  </a:schemeClr>
                </a:solidFill>
              </a:rPr>
              <a:t>Transformations for Regression Modeling</a:t>
            </a:r>
          </a:p>
        </p:txBody>
      </p:sp>
      <p:sp>
        <p:nvSpPr>
          <p:cNvPr id="3" name="Subtitle 2">
            <a:extLst>
              <a:ext uri="{FF2B5EF4-FFF2-40B4-BE49-F238E27FC236}">
                <a16:creationId xmlns:a16="http://schemas.microsoft.com/office/drawing/2014/main" id="{A7F4BF8B-DBD3-4744-98FF-7757593A53F9}"/>
              </a:ext>
            </a:extLst>
          </p:cNvPr>
          <p:cNvSpPr>
            <a:spLocks noGrp="1"/>
          </p:cNvSpPr>
          <p:nvPr>
            <p:ph type="subTitle" idx="1"/>
          </p:nvPr>
        </p:nvSpPr>
        <p:spPr>
          <a:xfrm>
            <a:off x="6329046" y="965198"/>
            <a:ext cx="2030953" cy="4927602"/>
          </a:xfrm>
        </p:spPr>
        <p:txBody>
          <a:bodyPr anchor="ctr">
            <a:normAutofit/>
          </a:bodyPr>
          <a:lstStyle/>
          <a:p>
            <a:pPr algn="l"/>
            <a:r>
              <a:rPr lang="en-US" sz="1700">
                <a:solidFill>
                  <a:schemeClr val="accent1"/>
                </a:solidFill>
              </a:rPr>
              <a:t>SDS 291 – Multiple Regression</a:t>
            </a:r>
          </a:p>
          <a:p>
            <a:pPr algn="l"/>
            <a:r>
              <a:rPr lang="en-US" sz="1700">
                <a:solidFill>
                  <a:schemeClr val="accent1"/>
                </a:solidFill>
              </a:rPr>
              <a:t>March 30, 2020</a:t>
            </a:r>
          </a:p>
        </p:txBody>
      </p:sp>
      <p:cxnSp>
        <p:nvCxnSpPr>
          <p:cNvPr id="40" name="Straight Connector 39">
            <a:extLst>
              <a:ext uri="{FF2B5EF4-FFF2-40B4-BE49-F238E27FC236}">
                <a16:creationId xmlns:a16="http://schemas.microsoft.com/office/drawing/2014/main" id="{F0C57C7C-DFE9-4A1E-B7A9-DF40E63366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03620" y="2057399"/>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05451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Why a Log Transformation?</a:t>
            </a:r>
          </a:p>
        </p:txBody>
      </p:sp>
      <p:sp>
        <p:nvSpPr>
          <p:cNvPr id="3" name="Content Placeholder 2"/>
          <p:cNvSpPr>
            <a:spLocks noGrp="1"/>
          </p:cNvSpPr>
          <p:nvPr>
            <p:ph sz="quarter" idx="10"/>
          </p:nvPr>
        </p:nvSpPr>
        <p:spPr>
          <a:xfrm>
            <a:off x="1307020" y="1912796"/>
            <a:ext cx="6522530" cy="430355"/>
          </a:xfrm>
        </p:spPr>
        <p:txBody>
          <a:bodyPr>
            <a:normAutofit fontScale="85000" lnSpcReduction="10000"/>
          </a:bodyPr>
          <a:lstStyle/>
          <a:p>
            <a:pPr>
              <a:buNone/>
            </a:pPr>
            <a:r>
              <a:rPr lang="en-US" dirty="0"/>
              <a:t>Some relationships are </a:t>
            </a:r>
            <a:r>
              <a:rPr lang="en-US" i="1" dirty="0"/>
              <a:t>multiplicative</a:t>
            </a:r>
            <a:r>
              <a:rPr lang="en-US" dirty="0"/>
              <a:t> (not linear).</a:t>
            </a:r>
          </a:p>
          <a:p>
            <a:pPr>
              <a:buNone/>
            </a:pPr>
            <a:endParaRPr lang="en-US" dirty="0"/>
          </a:p>
        </p:txBody>
      </p:sp>
      <p:sp>
        <p:nvSpPr>
          <p:cNvPr id="6" name="Content Placeholder 5"/>
          <p:cNvSpPr>
            <a:spLocks noGrp="1"/>
          </p:cNvSpPr>
          <p:nvPr>
            <p:ph sz="quarter" idx="11"/>
          </p:nvPr>
        </p:nvSpPr>
        <p:spPr>
          <a:xfrm>
            <a:off x="1248606" y="4125855"/>
            <a:ext cx="6548202" cy="1431801"/>
          </a:xfrm>
        </p:spPr>
        <p:txBody>
          <a:bodyPr>
            <a:noAutofit/>
          </a:bodyPr>
          <a:lstStyle/>
          <a:p>
            <a:pPr>
              <a:spcBef>
                <a:spcPts val="468"/>
              </a:spcBef>
              <a:buNone/>
            </a:pPr>
            <a:r>
              <a:rPr lang="en-US" dirty="0"/>
              <a:t>Look for:</a:t>
            </a:r>
          </a:p>
          <a:p>
            <a:pPr marL="342900" indent="-342900">
              <a:spcBef>
                <a:spcPts val="468"/>
              </a:spcBef>
            </a:pPr>
            <a:r>
              <a:rPr lang="en-US" dirty="0"/>
              <a:t>Strongly right-skewed distributions</a:t>
            </a:r>
          </a:p>
          <a:p>
            <a:pPr marL="342900" indent="-342900">
              <a:spcBef>
                <a:spcPts val="468"/>
              </a:spcBef>
            </a:pPr>
            <a:r>
              <a:rPr lang="en-US" dirty="0"/>
              <a:t>Curvature in scatterplot</a:t>
            </a:r>
          </a:p>
          <a:p>
            <a:pPr marL="342900" indent="-342900">
              <a:spcBef>
                <a:spcPts val="468"/>
              </a:spcBef>
            </a:pPr>
            <a:r>
              <a:rPr lang="en-US" dirty="0"/>
              <a:t>Increasing variability in scatterplot</a:t>
            </a:r>
          </a:p>
        </p:txBody>
      </p:sp>
      <p:graphicFrame>
        <p:nvGraphicFramePr>
          <p:cNvPr id="11" name="Object 10" descr="A series of text is shown.&#10;The text reads as follows:&#10;Line 1: Example: Area of a circle&#10;Line 2: A equals pi r squared (not linear)&#10;Line 3: log (A) equals log (pi r squared) equals log (pi) plus 2 log (r)&#10;Line 4: implies log (A) is a linear function of log (r)."/>
          <p:cNvGraphicFramePr>
            <a:graphicFrameLocks noChangeAspect="1"/>
          </p:cNvGraphicFramePr>
          <p:nvPr/>
        </p:nvGraphicFramePr>
        <p:xfrm>
          <a:off x="2256631" y="2446360"/>
          <a:ext cx="3885345" cy="1554140"/>
        </p:xfrm>
        <a:graphic>
          <a:graphicData uri="http://schemas.openxmlformats.org/presentationml/2006/ole">
            <mc:AlternateContent xmlns:mc="http://schemas.openxmlformats.org/markup-compatibility/2006">
              <mc:Choice xmlns:v="urn:schemas-microsoft-com:vml" Requires="v">
                <p:oleObj spid="_x0000_s2053" name="Equation" r:id="rId3" imgW="2539800" imgH="1015920" progId="Equation.DSMT4">
                  <p:embed/>
                </p:oleObj>
              </mc:Choice>
              <mc:Fallback>
                <p:oleObj name="Equation" r:id="rId3" imgW="2539800" imgH="1015920" progId="Equation.DSMT4">
                  <p:embed/>
                  <p:pic>
                    <p:nvPicPr>
                      <p:cNvPr id="11" name="Object 10" descr="A series of text is shown.&#10;The text reads as follows:&#10;Line 1: Example: Area of a circle&#10;Line 2: A equals pi r squared (not linear)&#10;Line 3: log (A) equals log (pi r squared) equals log (pi) plus 2 log (r)&#10;Line 4: implies log (A) is a linear function of log (r)."/>
                      <p:cNvPicPr/>
                      <p:nvPr/>
                    </p:nvPicPr>
                    <p:blipFill>
                      <a:blip r:embed="rId4"/>
                      <a:stretch>
                        <a:fillRect/>
                      </a:stretch>
                    </p:blipFill>
                    <p:spPr>
                      <a:xfrm>
                        <a:off x="2256631" y="2446360"/>
                        <a:ext cx="3885345" cy="1554140"/>
                      </a:xfrm>
                      <a:prstGeom prst="rect">
                        <a:avLst/>
                      </a:prstGeom>
                    </p:spPr>
                  </p:pic>
                </p:oleObj>
              </mc:Fallback>
            </mc:AlternateContent>
          </a:graphicData>
        </a:graphic>
      </p:graphicFrame>
    </p:spTree>
    <p:extLst>
      <p:ext uri="{BB962C8B-B14F-4D97-AF65-F5344CB8AC3E}">
        <p14:creationId xmlns:p14="http://schemas.microsoft.com/office/powerpoint/2010/main" val="3721951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3CE28-1AE7-B844-9E24-629913E6A204}"/>
              </a:ext>
            </a:extLst>
          </p:cNvPr>
          <p:cNvSpPr>
            <a:spLocks noGrp="1"/>
          </p:cNvSpPr>
          <p:nvPr>
            <p:ph type="title"/>
          </p:nvPr>
        </p:nvSpPr>
        <p:spPr>
          <a:xfrm>
            <a:off x="486696" y="629266"/>
            <a:ext cx="2629122" cy="1622321"/>
          </a:xfrm>
        </p:spPr>
        <p:txBody>
          <a:bodyPr vert="horz" lIns="91440" tIns="45720" rIns="91440" bIns="45720" rtlCol="0" anchor="ctr">
            <a:normAutofit/>
          </a:bodyPr>
          <a:lstStyle/>
          <a:p>
            <a:r>
              <a:rPr lang="en-US" sz="2800" kern="1200">
                <a:solidFill>
                  <a:schemeClr val="tx1"/>
                </a:solidFill>
                <a:latin typeface="+mj-lt"/>
                <a:ea typeface="+mj-ea"/>
                <a:cs typeface="+mj-cs"/>
              </a:rPr>
              <a:t>What Kind of Transformation?</a:t>
            </a:r>
          </a:p>
        </p:txBody>
      </p:sp>
      <p:sp>
        <p:nvSpPr>
          <p:cNvPr id="3" name="Content Placeholder 2">
            <a:extLst>
              <a:ext uri="{FF2B5EF4-FFF2-40B4-BE49-F238E27FC236}">
                <a16:creationId xmlns:a16="http://schemas.microsoft.com/office/drawing/2014/main" id="{DC0C4198-5527-B042-B86C-F6D2F99AB20C}"/>
              </a:ext>
            </a:extLst>
          </p:cNvPr>
          <p:cNvSpPr>
            <a:spLocks noGrp="1"/>
          </p:cNvSpPr>
          <p:nvPr>
            <p:ph sz="half" idx="1"/>
          </p:nvPr>
        </p:nvSpPr>
        <p:spPr>
          <a:xfrm>
            <a:off x="486698" y="2438400"/>
            <a:ext cx="2629120" cy="3785419"/>
          </a:xfrm>
        </p:spPr>
        <p:txBody>
          <a:bodyPr vert="horz" lIns="91440" tIns="45720" rIns="91440" bIns="45720" rtlCol="0">
            <a:normAutofit/>
          </a:bodyPr>
          <a:lstStyle/>
          <a:p>
            <a:r>
              <a:rPr lang="en-US" sz="1700"/>
              <a:t>Tukey’s Ladder</a:t>
            </a:r>
          </a:p>
          <a:p>
            <a:endParaRPr lang="en-US" sz="170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9292" y="0"/>
            <a:ext cx="5664708"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42766" y="557784"/>
            <a:ext cx="4938073"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picture containing drawing&#10;&#10;Description automatically generated">
            <a:extLst>
              <a:ext uri="{FF2B5EF4-FFF2-40B4-BE49-F238E27FC236}">
                <a16:creationId xmlns:a16="http://schemas.microsoft.com/office/drawing/2014/main" id="{2053C168-B82E-E04A-8EE8-EA224B1CA64C}"/>
              </a:ext>
            </a:extLst>
          </p:cNvPr>
          <p:cNvPicPr>
            <a:picLocks noGrp="1" noChangeAspect="1"/>
          </p:cNvPicPr>
          <p:nvPr>
            <p:ph sz="half" idx="2"/>
          </p:nvPr>
        </p:nvPicPr>
        <p:blipFill>
          <a:blip r:embed="rId2"/>
          <a:stretch>
            <a:fillRect/>
          </a:stretch>
        </p:blipFill>
        <p:spPr>
          <a:xfrm>
            <a:off x="4054396" y="1603875"/>
            <a:ext cx="4514498" cy="3647004"/>
          </a:xfrm>
          <a:prstGeom prst="rect">
            <a:avLst/>
          </a:prstGeom>
          <a:effectLst/>
        </p:spPr>
      </p:pic>
    </p:spTree>
    <p:extLst>
      <p:ext uri="{BB962C8B-B14F-4D97-AF65-F5344CB8AC3E}">
        <p14:creationId xmlns:p14="http://schemas.microsoft.com/office/powerpoint/2010/main" val="10733083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Interaction</a:t>
            </a:r>
          </a:p>
        </p:txBody>
      </p:sp>
      <p:sp>
        <p:nvSpPr>
          <p:cNvPr id="3" name="Content Placeholder 2"/>
          <p:cNvSpPr>
            <a:spLocks noGrp="1"/>
          </p:cNvSpPr>
          <p:nvPr>
            <p:ph idx="1"/>
          </p:nvPr>
        </p:nvSpPr>
        <p:spPr>
          <a:xfrm>
            <a:off x="241662" y="1344521"/>
            <a:ext cx="1826281" cy="467816"/>
          </a:xfrm>
        </p:spPr>
        <p:txBody>
          <a:bodyPr>
            <a:noAutofit/>
          </a:bodyPr>
          <a:lstStyle/>
          <a:p>
            <a:pPr marL="0" lvl="1" indent="0">
              <a:spcBef>
                <a:spcPts val="624"/>
              </a:spcBef>
              <a:buNone/>
            </a:pPr>
            <a:r>
              <a:rPr lang="en-US" altLang="en-US" sz="2600" dirty="0"/>
              <a:t>Recall:</a:t>
            </a:r>
          </a:p>
        </p:txBody>
      </p:sp>
      <p:pic>
        <p:nvPicPr>
          <p:cNvPr id="9" name="Picture 2" descr="An equation with a callout is shown. The equation reads, Active equals beta subscript 0 plus beta subscript 1 Rest plus beta subscript 2 Sex plus beta subscript 3 Rest into Gender plus varepsilon. &#10;A callout reading Product allows for different Active slash Rest slopes for females and males points toward the word Gender in the equation."/>
          <p:cNvPicPr>
            <a:picLocks noGrp="1" noChangeAspect="1" noChangeArrowheads="1"/>
          </p:cNvPicPr>
          <p:nvPr>
            <p:ph type="pic" sz="quarter" idx="11"/>
          </p:nvPr>
        </p:nvPicPr>
        <p:blipFill>
          <a:blip r:embed="rId3">
            <a:extLst>
              <a:ext uri="{28A0092B-C50C-407E-A947-70E740481C1C}">
                <a14:useLocalDpi xmlns:a14="http://schemas.microsoft.com/office/drawing/2010/main" val="0"/>
              </a:ext>
            </a:extLst>
          </a:blip>
          <a:stretch>
            <a:fillRect/>
          </a:stretch>
        </p:blipFill>
        <p:spPr bwMode="auto">
          <a:xfrm>
            <a:off x="473451" y="1828800"/>
            <a:ext cx="8213349" cy="20576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Content Placeholder 3"/>
          <p:cNvSpPr>
            <a:spLocks noGrp="1"/>
          </p:cNvSpPr>
          <p:nvPr>
            <p:ph type="body" sz="quarter" idx="10"/>
          </p:nvPr>
        </p:nvSpPr>
        <p:spPr>
          <a:xfrm>
            <a:off x="241662" y="4038600"/>
            <a:ext cx="8673738" cy="2209800"/>
          </a:xfrm>
        </p:spPr>
        <p:txBody>
          <a:bodyPr>
            <a:noAutofit/>
          </a:bodyPr>
          <a:lstStyle/>
          <a:p>
            <a:pPr marL="0" indent="0">
              <a:buNone/>
            </a:pPr>
            <a:r>
              <a:rPr lang="en-US" b="1" dirty="0"/>
              <a:t>Interaction: </a:t>
            </a:r>
            <a:r>
              <a:rPr lang="en-US" dirty="0"/>
              <a:t>When the relationship between two variables changes depending on a third variable.</a:t>
            </a:r>
          </a:p>
          <a:p>
            <a:pPr marL="0" indent="0">
              <a:buNone/>
            </a:pPr>
            <a:endParaRPr lang="en-US" altLang="en-US" dirty="0"/>
          </a:p>
          <a:p>
            <a:pPr marL="0" indent="0" algn="ctr">
              <a:buNone/>
            </a:pPr>
            <a:r>
              <a:rPr lang="en-US" altLang="en-US" dirty="0"/>
              <a:t>Modeling tip: Include a product term to account for interaction.</a:t>
            </a:r>
          </a:p>
        </p:txBody>
      </p:sp>
    </p:spTree>
    <p:extLst>
      <p:ext uri="{BB962C8B-B14F-4D97-AF65-F5344CB8AC3E}">
        <p14:creationId xmlns:p14="http://schemas.microsoft.com/office/powerpoint/2010/main" val="4262578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4F519EA-836C-4E21-87EE-CE7AB01863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3E51905-F374-4E1A-97CF-B741584B7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26280"/>
            <a:ext cx="3337098" cy="23317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210685A-6235-45A7-850D-A6F555466E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2530" y="702944"/>
            <a:ext cx="4026994" cy="558698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2603" y="1345958"/>
            <a:ext cx="3144897" cy="4166085"/>
          </a:xfrm>
        </p:spPr>
        <p:txBody>
          <a:bodyPr vert="horz" lIns="91440" tIns="45720" rIns="91440" bIns="45720" rtlCol="0" anchor="ctr">
            <a:normAutofit/>
          </a:bodyPr>
          <a:lstStyle/>
          <a:p>
            <a:r>
              <a:rPr lang="en-US" sz="4000" kern="1200">
                <a:solidFill>
                  <a:schemeClr val="tx1"/>
                </a:solidFill>
                <a:latin typeface="+mj-lt"/>
                <a:ea typeface="+mj-ea"/>
                <a:cs typeface="+mj-cs"/>
              </a:rPr>
              <a:t>Example 3.11 in the Text: Fish Weights (1 of 3)</a:t>
            </a:r>
          </a:p>
        </p:txBody>
      </p:sp>
      <p:grpSp>
        <p:nvGrpSpPr>
          <p:cNvPr id="14" name="Group 13">
            <a:extLst>
              <a:ext uri="{FF2B5EF4-FFF2-40B4-BE49-F238E27FC236}">
                <a16:creationId xmlns:a16="http://schemas.microsoft.com/office/drawing/2014/main" id="{C833A70A-9722-46F0-A5EB-C72F787470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147" y="3048506"/>
            <a:ext cx="472714" cy="765242"/>
            <a:chOff x="45711" y="3048506"/>
            <a:chExt cx="630289" cy="765242"/>
          </a:xfrm>
        </p:grpSpPr>
        <p:sp>
          <p:nvSpPr>
            <p:cNvPr id="15" name="Rectangle 2">
              <a:extLst>
                <a:ext uri="{FF2B5EF4-FFF2-40B4-BE49-F238E27FC236}">
                  <a16:creationId xmlns:a16="http://schemas.microsoft.com/office/drawing/2014/main" id="{0E424FCE-3213-4BEE-A1E8-B7E8AEA5A2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59">
              <a:extLst>
                <a:ext uri="{FF2B5EF4-FFF2-40B4-BE49-F238E27FC236}">
                  <a16:creationId xmlns:a16="http://schemas.microsoft.com/office/drawing/2014/main" id="{5EE95433-383A-45BD-BFCA-833B8F0AE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62">
              <a:extLst>
                <a:ext uri="{FF2B5EF4-FFF2-40B4-BE49-F238E27FC236}">
                  <a16:creationId xmlns:a16="http://schemas.microsoft.com/office/drawing/2014/main" id="{2EEA944D-C4D5-48D7-804D-86BE8AFC86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64">
              <a:extLst>
                <a:ext uri="{FF2B5EF4-FFF2-40B4-BE49-F238E27FC236}">
                  <a16:creationId xmlns:a16="http://schemas.microsoft.com/office/drawing/2014/main" id="{F3FCE305-3F55-48BF-8549-01E0364C86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66">
              <a:extLst>
                <a:ext uri="{FF2B5EF4-FFF2-40B4-BE49-F238E27FC236}">
                  <a16:creationId xmlns:a16="http://schemas.microsoft.com/office/drawing/2014/main" id="{23D7F518-6C41-4C3F-9060-C9FE0B1D4C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166"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2">
              <a:extLst>
                <a:ext uri="{FF2B5EF4-FFF2-40B4-BE49-F238E27FC236}">
                  <a16:creationId xmlns:a16="http://schemas.microsoft.com/office/drawing/2014/main" id="{3B93E94B-19C7-49C9-A135-582F72B1A2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59">
              <a:extLst>
                <a:ext uri="{FF2B5EF4-FFF2-40B4-BE49-F238E27FC236}">
                  <a16:creationId xmlns:a16="http://schemas.microsoft.com/office/drawing/2014/main" id="{FEF28287-3D78-44FC-8C53-70755EAF6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2">
              <a:extLst>
                <a:ext uri="{FF2B5EF4-FFF2-40B4-BE49-F238E27FC236}">
                  <a16:creationId xmlns:a16="http://schemas.microsoft.com/office/drawing/2014/main" id="{2E8ECBA7-D5B5-48AD-9108-4EB4FB5AA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69CDB17F-9370-4BDB-AF7D-0C10664AF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65D03FDE-4254-4CCB-ACA1-CCF9ED99A1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2053"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
              <a:extLst>
                <a:ext uri="{FF2B5EF4-FFF2-40B4-BE49-F238E27FC236}">
                  <a16:creationId xmlns:a16="http://schemas.microsoft.com/office/drawing/2014/main" id="{406E5C16-E87A-48D6-808A-4E99A9FA2A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59">
              <a:extLst>
                <a:ext uri="{FF2B5EF4-FFF2-40B4-BE49-F238E27FC236}">
                  <a16:creationId xmlns:a16="http://schemas.microsoft.com/office/drawing/2014/main" id="{DD6696B0-7715-471B-835A-DA4F6E0B5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2">
              <a:extLst>
                <a:ext uri="{FF2B5EF4-FFF2-40B4-BE49-F238E27FC236}">
                  <a16:creationId xmlns:a16="http://schemas.microsoft.com/office/drawing/2014/main" id="{7B7BE224-1A69-42AA-9C1C-29ADE08B27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4">
              <a:extLst>
                <a:ext uri="{FF2B5EF4-FFF2-40B4-BE49-F238E27FC236}">
                  <a16:creationId xmlns:a16="http://schemas.microsoft.com/office/drawing/2014/main" id="{F4CBB296-B6FF-43BA-A2F1-471A7D6A32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6">
              <a:extLst>
                <a:ext uri="{FF2B5EF4-FFF2-40B4-BE49-F238E27FC236}">
                  <a16:creationId xmlns:a16="http://schemas.microsoft.com/office/drawing/2014/main" id="{7B9B8F5E-97B1-4CC6-A25F-0406AF9F80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939"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
              <a:extLst>
                <a:ext uri="{FF2B5EF4-FFF2-40B4-BE49-F238E27FC236}">
                  <a16:creationId xmlns:a16="http://schemas.microsoft.com/office/drawing/2014/main" id="{9EB4DAA2-343C-4239-A2B2-D2412770B5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59">
              <a:extLst>
                <a:ext uri="{FF2B5EF4-FFF2-40B4-BE49-F238E27FC236}">
                  <a16:creationId xmlns:a16="http://schemas.microsoft.com/office/drawing/2014/main" id="{8D6B2AAD-8F5E-4D57-B2E6-7DBB7953C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2">
              <a:extLst>
                <a:ext uri="{FF2B5EF4-FFF2-40B4-BE49-F238E27FC236}">
                  <a16:creationId xmlns:a16="http://schemas.microsoft.com/office/drawing/2014/main" id="{9CE95F93-6BC5-4616-9F8D-B941B4B8F1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A8C3D8DE-DC76-487C-8C2A-7684D5C9ED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56088CB5-E2A8-49A4-8AB5-6D5463E03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7825"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
              <a:extLst>
                <a:ext uri="{FF2B5EF4-FFF2-40B4-BE49-F238E27FC236}">
                  <a16:creationId xmlns:a16="http://schemas.microsoft.com/office/drawing/2014/main" id="{372F50F8-8B88-48EF-B21C-B5B2642621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048506"/>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59">
              <a:extLst>
                <a:ext uri="{FF2B5EF4-FFF2-40B4-BE49-F238E27FC236}">
                  <a16:creationId xmlns:a16="http://schemas.microsoft.com/office/drawing/2014/main" id="{37008499-DF9A-4230-BE00-35B862316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225010"/>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2">
              <a:extLst>
                <a:ext uri="{FF2B5EF4-FFF2-40B4-BE49-F238E27FC236}">
                  <a16:creationId xmlns:a16="http://schemas.microsoft.com/office/drawing/2014/main" id="{BCEE48F0-E436-451D-A5FE-0D818D19E8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401514"/>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4">
              <a:extLst>
                <a:ext uri="{FF2B5EF4-FFF2-40B4-BE49-F238E27FC236}">
                  <a16:creationId xmlns:a16="http://schemas.microsoft.com/office/drawing/2014/main" id="{6852656E-1E8F-41F9-900D-8E8CC1B2B9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5780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66">
              <a:extLst>
                <a:ext uri="{FF2B5EF4-FFF2-40B4-BE49-F238E27FC236}">
                  <a16:creationId xmlns:a16="http://schemas.microsoft.com/office/drawing/2014/main" id="{489DA605-39DD-45FD-9796-12A36B23B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5711" y="375452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sz="quarter" idx="10"/>
          </p:nvPr>
        </p:nvSpPr>
        <p:spPr>
          <a:xfrm>
            <a:off x="4672300" y="750307"/>
            <a:ext cx="4026995" cy="5357387"/>
          </a:xfrm>
        </p:spPr>
        <p:txBody>
          <a:bodyPr vert="horz" lIns="91440" tIns="45720" rIns="91440" bIns="45720" rtlCol="0" anchor="ctr">
            <a:normAutofit/>
          </a:bodyPr>
          <a:lstStyle/>
          <a:p>
            <a:pPr marL="0">
              <a:spcBef>
                <a:spcPts val="624"/>
              </a:spcBef>
            </a:pPr>
            <a:r>
              <a:rPr lang="en-US" altLang="en-US" sz="1900" dirty="0">
                <a:sym typeface="Symbol" panose="05050102010706020507" pitchFamily="18" charset="2"/>
              </a:rPr>
              <a:t>Data: </a:t>
            </a:r>
            <a:r>
              <a:rPr lang="en-US" altLang="en-US" sz="1900" b="1" dirty="0">
                <a:latin typeface="Courier" pitchFamily="2" charset="0"/>
                <a:sym typeface="Symbol" panose="05050102010706020507" pitchFamily="18" charset="2"/>
              </a:rPr>
              <a:t>Perch</a:t>
            </a:r>
            <a:r>
              <a:rPr lang="en-US" altLang="en-US" sz="1900" b="1" dirty="0">
                <a:sym typeface="Symbol" panose="05050102010706020507" pitchFamily="18" charset="2"/>
              </a:rPr>
              <a:t> </a:t>
            </a:r>
            <a:r>
              <a:rPr lang="en-US" altLang="en-US" sz="1900" dirty="0">
                <a:sym typeface="Symbol" panose="05050102010706020507" pitchFamily="18" charset="2"/>
              </a:rPr>
              <a:t>(measurements for 56 fish)</a:t>
            </a:r>
          </a:p>
          <a:p>
            <a:pPr marL="0">
              <a:spcBef>
                <a:spcPts val="624"/>
              </a:spcBef>
            </a:pPr>
            <a:r>
              <a:rPr lang="en-US" altLang="en-US" sz="1900" dirty="0">
                <a:sym typeface="Symbol" panose="05050102010706020507" pitchFamily="18" charset="2"/>
              </a:rPr>
              <a:t>Predictors: </a:t>
            </a:r>
            <a:r>
              <a:rPr lang="en-US" altLang="en-US" sz="1900" b="1" dirty="0">
                <a:latin typeface="Courier" pitchFamily="2" charset="0"/>
                <a:sym typeface="Symbol" panose="05050102010706020507" pitchFamily="18" charset="2"/>
              </a:rPr>
              <a:t>Length, Width </a:t>
            </a:r>
            <a:r>
              <a:rPr lang="en-US" altLang="en-US" sz="1900" dirty="0">
                <a:sym typeface="Symbol" panose="05050102010706020507" pitchFamily="18" charset="2"/>
              </a:rPr>
              <a:t>(in cm)</a:t>
            </a:r>
          </a:p>
          <a:p>
            <a:pPr marL="0">
              <a:spcBef>
                <a:spcPts val="624"/>
              </a:spcBef>
            </a:pPr>
            <a:r>
              <a:rPr lang="en-US" altLang="en-US" sz="1900" dirty="0">
                <a:sym typeface="Symbol" panose="05050102010706020507" pitchFamily="18" charset="2"/>
              </a:rPr>
              <a:t>Response: </a:t>
            </a:r>
            <a:r>
              <a:rPr lang="en-US" altLang="en-US" sz="1900" b="1" dirty="0">
                <a:latin typeface="Courier" pitchFamily="2" charset="0"/>
                <a:sym typeface="Symbol" panose="05050102010706020507" pitchFamily="18" charset="2"/>
              </a:rPr>
              <a:t>Weight</a:t>
            </a:r>
            <a:r>
              <a:rPr lang="en-US" altLang="en-US" sz="1900" dirty="0">
                <a:sym typeface="Symbol" panose="05050102010706020507" pitchFamily="18" charset="2"/>
              </a:rPr>
              <a:t> (in gm)</a:t>
            </a:r>
          </a:p>
          <a:p>
            <a:pPr marL="0">
              <a:spcBef>
                <a:spcPts val="624"/>
              </a:spcBef>
            </a:pPr>
            <a:endParaRPr lang="en-US" altLang="en-US" sz="1900" dirty="0"/>
          </a:p>
          <a:p>
            <a:pPr marL="0">
              <a:spcBef>
                <a:spcPts val="624"/>
              </a:spcBef>
            </a:pPr>
            <a:r>
              <a:rPr lang="en-US" altLang="en-US" sz="1900" dirty="0"/>
              <a:t>Fit a two-predictor model with an interaction.</a:t>
            </a:r>
          </a:p>
        </p:txBody>
      </p:sp>
    </p:spTree>
    <p:extLst>
      <p:ext uri="{BB962C8B-B14F-4D97-AF65-F5344CB8AC3E}">
        <p14:creationId xmlns:p14="http://schemas.microsoft.com/office/powerpoint/2010/main" val="3817227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a:solidFill>
                  <a:schemeClr val="bg1"/>
                </a:solidFill>
                <a:latin typeface="+mj-lt"/>
                <a:ea typeface="+mj-ea"/>
                <a:cs typeface="+mj-cs"/>
              </a:rPr>
              <a:t>Example 3.11 in the Text: Fish Weights (2 of 3)</a:t>
            </a:r>
          </a:p>
        </p:txBody>
      </p:sp>
      <p:pic>
        <p:nvPicPr>
          <p:cNvPr id="8" name="Picture 2" descr="A text is followed by a table. &#10;The text reads, lesser than Perchmodel equals lm open parenthesis Weight is similar to Length plus Width plus I open parenthesis Length asterisk Width close parenthesis close parenthesis. A callout reading, To avoid creating a new column, use I open parenthesis close parenthesis in the lm open parenthesis close parenthesis points toward the letter I in the text.&#10;Summary open parenthesis Perchmodel close parenthesis.&#10;Call: lm open parenthesis formula equals Weight is similar to Length plus Width plus Length asterisk Width close parenthesis.&#10;A table titled Coefficients shows data in five columns and four rows.&#10;The column head of the table reads: Estimate, Std. Error, t value, Pr open parenthesis lesser than absolute value of t close parenthesis.&#10;The data of the table are as follows:&#10;Row 1: open parenthesis Intercept close parenthesis - Estimate, 113.9349; Std. Error, 58.7844; t value, 1.938; Pr open parenthesis lesser than absolute value of t close parenthesis, 0.058.&#10;Row 2: Length - Estimate, negative 3.4827; Std. Error, 3.1521; t value, negative 1.105; Pr open parenthesis lesser than absolute value of t close parenthesis, 0.274.&#10;Row 3: Width - Estimate, negative 94.6309; Std. Error, 22.2954; t value, negative 4.244; Pr open parenthesis lesser than absolute value of t close parenthesis, 9.06eminus05 three asterisks.&#10;Row 4 – I open parenthesis Length asterisks Width close parenthesis - Estimate, 5.2412; Std. Error, 0.4131; t value, 12.687; Pr open parenthesis lesser than absolute value of t close parenthesis, greater than 2eminus16 three asterisks.&#10;A text below the table reads, Residual standard error: 44.24 on 52 degrees of freedom; Multiple R-squared: 0.9847, Adjusted R-squared: 0.9838; F-statistic:  1115 on 3 and 52 DF,  p-value: greater than 2.2e minus16."/>
          <p:cNvPicPr>
            <a:picLocks noGrp="1" noChangeAspect="1" noChangeArrowheads="1"/>
          </p:cNvPicPr>
          <p:nvPr>
            <p:ph type="pic" sz="quarter" idx="11"/>
          </p:nvPr>
        </p:nvPicPr>
        <p:blipFill>
          <a:blip r:embed="rId3">
            <a:extLst>
              <a:ext uri="{28A0092B-C50C-407E-A947-70E740481C1C}">
                <a14:useLocalDpi xmlns:a14="http://schemas.microsoft.com/office/drawing/2010/main" val="0"/>
              </a:ext>
            </a:extLst>
          </a:blip>
          <a:srcRect l="1504" r="1504"/>
          <a:stretch>
            <a:fillRect/>
          </a:stretch>
        </p:blipFill>
        <p:spPr bwMode="auto">
          <a:xfrm>
            <a:off x="984542" y="1675227"/>
            <a:ext cx="7174914" cy="4394199"/>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7300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032B1E8-BC40-4380-97A6-14C0320AE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F7493F1-D69A-422C-A2FF-0FFF7AE0E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221129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p:cNvSpPr>
            <a:spLocks noGrp="1"/>
          </p:cNvSpPr>
          <p:nvPr>
            <p:ph type="title"/>
          </p:nvPr>
        </p:nvSpPr>
        <p:spPr>
          <a:xfrm>
            <a:off x="473202" y="418245"/>
            <a:ext cx="2825496" cy="1325880"/>
          </a:xfrm>
        </p:spPr>
        <p:txBody>
          <a:bodyPr vert="horz" lIns="91440" tIns="45720" rIns="91440" bIns="45720" rtlCol="0" anchor="ctr">
            <a:normAutofit/>
          </a:bodyPr>
          <a:lstStyle/>
          <a:p>
            <a:r>
              <a:rPr lang="en-US" sz="2400">
                <a:solidFill>
                  <a:schemeClr val="bg1"/>
                </a:solidFill>
                <a:latin typeface="+mj-lt"/>
                <a:cs typeface="+mj-cs"/>
              </a:rPr>
              <a:t>Example 3.11 in the Text: Fish Weights</a:t>
            </a:r>
            <a:r>
              <a:rPr lang="en-US" sz="2400" baseline="0">
                <a:solidFill>
                  <a:schemeClr val="bg1"/>
                </a:solidFill>
                <a:latin typeface="+mj-lt"/>
                <a:cs typeface="+mj-cs"/>
              </a:rPr>
              <a:t> </a:t>
            </a:r>
            <a:r>
              <a:rPr lang="en-US" sz="2400">
                <a:solidFill>
                  <a:schemeClr val="bg1"/>
                </a:solidFill>
                <a:latin typeface="+mj-lt"/>
                <a:cs typeface="+mj-cs"/>
              </a:rPr>
              <a:t>(3 of 3)</a:t>
            </a:r>
          </a:p>
        </p:txBody>
      </p:sp>
      <p:cxnSp>
        <p:nvCxnSpPr>
          <p:cNvPr id="21" name="Straight Connector 20">
            <a:extLst>
              <a:ext uri="{FF2B5EF4-FFF2-40B4-BE49-F238E27FC236}">
                <a16:creationId xmlns:a16="http://schemas.microsoft.com/office/drawing/2014/main" id="{17341211-05E5-4FDD-98B1-F551CD0EAE1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479748" y="624144"/>
            <a:ext cx="0" cy="914400"/>
          </a:xfrm>
          <a:prstGeom prst="line">
            <a:avLst/>
          </a:prstGeom>
          <a:ln w="19050">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sp>
        <p:nvSpPr>
          <p:cNvPr id="4" name="Content Placeholder 3"/>
          <p:cNvSpPr>
            <a:spLocks noGrp="1"/>
          </p:cNvSpPr>
          <p:nvPr>
            <p:ph type="body" sz="quarter" idx="10"/>
          </p:nvPr>
        </p:nvSpPr>
        <p:spPr>
          <a:xfrm>
            <a:off x="3662172" y="354237"/>
            <a:ext cx="5006340" cy="1463040"/>
          </a:xfrm>
        </p:spPr>
        <p:txBody>
          <a:bodyPr vert="horz" lIns="91440" tIns="45720" rIns="91440" bIns="45720" rtlCol="0" anchor="ctr">
            <a:normAutofit/>
          </a:bodyPr>
          <a:lstStyle/>
          <a:p>
            <a:pPr marL="0"/>
            <a:r>
              <a:rPr lang="en-US" sz="1500">
                <a:solidFill>
                  <a:schemeClr val="bg1"/>
                </a:solidFill>
              </a:rPr>
              <a:t>All three terms are significant. (But there is a pattern in the residual plot . . . might try </a:t>
            </a:r>
            <a:r>
              <a:rPr lang="en-US" sz="1500" b="1">
                <a:solidFill>
                  <a:schemeClr val="bg1"/>
                </a:solidFill>
              </a:rPr>
              <a:t>log(Weight)</a:t>
            </a:r>
            <a:r>
              <a:rPr lang="en-US" sz="1500">
                <a:solidFill>
                  <a:schemeClr val="bg1"/>
                </a:solidFill>
              </a:rPr>
              <a:t>.)</a:t>
            </a:r>
          </a:p>
        </p:txBody>
      </p:sp>
      <p:pic>
        <p:nvPicPr>
          <p:cNvPr id="12" name="Picture 3" descr="A scatterplot graph titled Residuals versus Fitted plots Fitted Values (lm open parenthesis Weight is similar to Length plus Width plus I open parenthesis Length asterisk Width close parenthesis close parenthesis) against Residuals. The graph has Fitted values along the horizontal axis ranging from 0 to 1000 in increments of 200 and Residuals along the vertical axis ranging from negative 100 to 200 in increments of 100. A dotted line is drawn at 0 on the vertical axis. The graph has a regression line starting at (0, 5), decreases to (negative 4, 250), and increases a little and remains the same at (1200, 0). Three points lie significantly at (900, 90), (900, 160), and (1500, negative 150)."/>
          <p:cNvPicPr>
            <a:picLocks noGrp="1" noChangeAspect="1" noChangeArrowheads="1"/>
          </p:cNvPicPr>
          <p:nvPr>
            <p:ph type="pic" sz="quarter" idx="11"/>
          </p:nvPr>
        </p:nvPicPr>
        <p:blipFill>
          <a:blip r:embed="rId3">
            <a:extLst>
              <a:ext uri="{28A0092B-C50C-407E-A947-70E740481C1C}">
                <a14:useLocalDpi xmlns:a14="http://schemas.microsoft.com/office/drawing/2010/main" val="0"/>
              </a:ext>
            </a:extLst>
          </a:blip>
          <a:stretch>
            <a:fillRect/>
          </a:stretch>
        </p:blipFill>
        <p:spPr bwMode="auto">
          <a:xfrm>
            <a:off x="621490" y="2565531"/>
            <a:ext cx="3617058" cy="365175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2" descr="A text is followed by a table. &#10;The text reads, lesser than anova open parenthesis Perchmodel close parenthesis&#10;Analysis of Variance Table &#10;A table titled Response: Weight shows data in six columns and four rows.&#10;The column head of the table reads: Df, Sum Sq, Mean Sq, F value, and Pr open parenthesis lesser than F close parenthesis.&#10;The data of the table are as follows:&#10;Row 1: Length - Df, 1; Sum Sq, 6118739; Mean Sq, 6118739; F value, 3126.571; and Pr open parenthesis lesser than F close parenthesis, greater than 2.2eminus16 three asterisks.&#10;Row 2: Width - Df, 1; Sum Sq, 110593; Mean Sq, 110593; F value, 56.511; and Pr open parenthesis lesser than F close parenthesis, 7.416eminus10 three asterisks.&#10;Row 3: I open parenthesis Length asterisk Width close parenthesis - Df, 1; Sum Sq, 314997; Mean Sq, 314997; F value, 160.958; and Pr open parenthesis lesser than F close parenthesis, greater than 2.2eminus16.&#10;Row 4: Residuals - Df, 52; Sum Sq, 101765; Mean Sq, 1957; F value, Nil; and Pr open parenthesis lesser than F close parenthesis, Nil."/>
          <p:cNvPicPr>
            <a:picLocks noGrp="1" noChangeAspect="1" noChangeArrowheads="1"/>
          </p:cNvPicPr>
          <p:nvPr>
            <p:ph type="pic" sz="quarter" idx="13"/>
          </p:nvPr>
        </p:nvPicPr>
        <p:blipFill>
          <a:blip r:embed="rId4">
            <a:extLst>
              <a:ext uri="{28A0092B-C50C-407E-A947-70E740481C1C}">
                <a14:useLocalDpi xmlns:a14="http://schemas.microsoft.com/office/drawing/2010/main" val="0"/>
              </a:ext>
            </a:extLst>
          </a:blip>
          <a:stretch>
            <a:fillRect/>
          </a:stretch>
        </p:blipFill>
        <p:spPr bwMode="auto">
          <a:xfrm>
            <a:off x="4759452" y="3819591"/>
            <a:ext cx="3909060" cy="1143634"/>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254133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963877"/>
            <a:ext cx="2620771" cy="4930246"/>
          </a:xfrm>
        </p:spPr>
        <p:txBody>
          <a:bodyPr vert="horz" lIns="91440" tIns="45720" rIns="91440" bIns="45720" rtlCol="0" anchor="ctr">
            <a:normAutofit/>
          </a:bodyPr>
          <a:lstStyle/>
          <a:p>
            <a:pPr algn="r"/>
            <a:r>
              <a:rPr lang="en-US" kern="1200">
                <a:solidFill>
                  <a:schemeClr val="accent1"/>
                </a:solidFill>
                <a:latin typeface="+mj-lt"/>
                <a:ea typeface="+mj-ea"/>
                <a:cs typeface="+mj-cs"/>
              </a:rPr>
              <a:t>Example: State SAT Scores</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sz="quarter" idx="10"/>
          </p:nvPr>
        </p:nvSpPr>
        <p:spPr>
          <a:xfrm>
            <a:off x="3732023" y="963877"/>
            <a:ext cx="4783327" cy="4930246"/>
          </a:xfrm>
        </p:spPr>
        <p:txBody>
          <a:bodyPr vert="horz" lIns="91440" tIns="45720" rIns="91440" bIns="45720" rtlCol="0" anchor="ctr">
            <a:normAutofit/>
          </a:bodyPr>
          <a:lstStyle/>
          <a:p>
            <a:pPr marL="0"/>
            <a:r>
              <a:rPr lang="en-US" sz="2100" b="1" dirty="0"/>
              <a:t>Response variable:</a:t>
            </a:r>
          </a:p>
          <a:p>
            <a:pPr marL="0"/>
            <a:r>
              <a:rPr lang="en-US" sz="2100" i="1" dirty="0"/>
              <a:t>Y</a:t>
            </a:r>
            <a:r>
              <a:rPr lang="en-US" sz="2100" dirty="0"/>
              <a:t> =average combined SAT score</a:t>
            </a:r>
          </a:p>
          <a:p>
            <a:pPr marL="0"/>
            <a:endParaRPr lang="en-US" sz="2100" b="1" dirty="0"/>
          </a:p>
          <a:p>
            <a:pPr marL="0"/>
            <a:r>
              <a:rPr lang="en-US" sz="2100" b="1" dirty="0"/>
              <a:t>Potential predictors:</a:t>
            </a:r>
          </a:p>
          <a:p>
            <a:pPr marL="0"/>
            <a:r>
              <a:rPr lang="en-US" sz="2100" dirty="0"/>
              <a:t>Takers = % taking the exam</a:t>
            </a:r>
          </a:p>
          <a:p>
            <a:pPr marL="0"/>
            <a:r>
              <a:rPr lang="en-US" sz="2100" dirty="0"/>
              <a:t>Expend = spend per student ($100’s)</a:t>
            </a:r>
          </a:p>
          <a:p>
            <a:pPr marL="0"/>
            <a:endParaRPr lang="en-US" sz="2100" dirty="0"/>
          </a:p>
          <a:p>
            <a:pPr marL="0"/>
            <a:r>
              <a:rPr lang="en-US" sz="2100" dirty="0"/>
              <a:t>Data file: StateSAT82</a:t>
            </a:r>
          </a:p>
        </p:txBody>
      </p:sp>
    </p:spTree>
    <p:extLst>
      <p:ext uri="{BB962C8B-B14F-4D97-AF65-F5344CB8AC3E}">
        <p14:creationId xmlns:p14="http://schemas.microsoft.com/office/powerpoint/2010/main" val="35768487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032B1E8-BC40-4380-97A6-14C0320AE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F7493F1-D69A-422C-A2FF-0FFF7AE0E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9144000" cy="221129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p:cNvSpPr>
            <a:spLocks noGrp="1"/>
          </p:cNvSpPr>
          <p:nvPr>
            <p:ph type="title"/>
          </p:nvPr>
        </p:nvSpPr>
        <p:spPr>
          <a:xfrm>
            <a:off x="473202" y="418245"/>
            <a:ext cx="2825496" cy="1325880"/>
          </a:xfrm>
        </p:spPr>
        <p:txBody>
          <a:bodyPr vert="horz" lIns="91440" tIns="45720" rIns="91440" bIns="45720" rtlCol="0" anchor="ctr">
            <a:normAutofit/>
          </a:bodyPr>
          <a:lstStyle/>
          <a:p>
            <a:r>
              <a:rPr lang="en-US" sz="2400">
                <a:solidFill>
                  <a:schemeClr val="bg1"/>
                </a:solidFill>
                <a:latin typeface="+mj-lt"/>
                <a:cs typeface="+mj-cs"/>
              </a:rPr>
              <a:t>Example: State SAT</a:t>
            </a:r>
          </a:p>
        </p:txBody>
      </p:sp>
      <p:cxnSp>
        <p:nvCxnSpPr>
          <p:cNvPr id="19" name="Straight Connector 18">
            <a:extLst>
              <a:ext uri="{FF2B5EF4-FFF2-40B4-BE49-F238E27FC236}">
                <a16:creationId xmlns:a16="http://schemas.microsoft.com/office/drawing/2014/main" id="{17341211-05E5-4FDD-98B1-F551CD0EAE1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479748" y="624144"/>
            <a:ext cx="0" cy="914400"/>
          </a:xfrm>
          <a:prstGeom prst="line">
            <a:avLst/>
          </a:prstGeom>
          <a:ln w="19050">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3662172" y="354237"/>
            <a:ext cx="5006340" cy="1463040"/>
          </a:xfrm>
        </p:spPr>
        <p:txBody>
          <a:bodyPr vert="horz" lIns="91440" tIns="45720" rIns="91440" bIns="45720" rtlCol="0" anchor="ctr">
            <a:normAutofit/>
          </a:bodyPr>
          <a:lstStyle/>
          <a:p>
            <a:pPr marL="0" indent="-228600">
              <a:spcBef>
                <a:spcPts val="125"/>
              </a:spcBef>
            </a:pPr>
            <a:r>
              <a:rPr lang="en-US" altLang="en-US" sz="1500" i="1">
                <a:solidFill>
                  <a:schemeClr val="bg1"/>
                </a:solidFill>
                <a:latin typeface="+mn-lt"/>
                <a:cs typeface="+mn-cs"/>
              </a:rPr>
              <a:t>Y </a:t>
            </a:r>
            <a:r>
              <a:rPr lang="en-US" altLang="en-US" sz="1500">
                <a:solidFill>
                  <a:schemeClr val="bg1"/>
                </a:solidFill>
                <a:latin typeface="+mn-lt"/>
                <a:cs typeface="+mn-cs"/>
              </a:rPr>
              <a:t>= combined SAT</a:t>
            </a:r>
          </a:p>
          <a:p>
            <a:pPr marL="0" indent="-228600">
              <a:spcBef>
                <a:spcPts val="125"/>
              </a:spcBef>
            </a:pPr>
            <a:r>
              <a:rPr lang="en-US" altLang="en-US" sz="1500" i="1">
                <a:solidFill>
                  <a:schemeClr val="bg1"/>
                </a:solidFill>
                <a:latin typeface="+mn-lt"/>
                <a:cs typeface="+mn-cs"/>
              </a:rPr>
              <a:t>X </a:t>
            </a:r>
            <a:r>
              <a:rPr lang="en-US" altLang="en-US" sz="1500">
                <a:solidFill>
                  <a:schemeClr val="bg1"/>
                </a:solidFill>
                <a:latin typeface="+mn-lt"/>
                <a:cs typeface="+mn-cs"/>
              </a:rPr>
              <a:t>= % taking SAT</a:t>
            </a:r>
          </a:p>
        </p:txBody>
      </p:sp>
      <p:pic>
        <p:nvPicPr>
          <p:cNvPr id="10" name="Picture 9">
            <a:extLst>
              <a:ext uri="{FF2B5EF4-FFF2-40B4-BE49-F238E27FC236}">
                <a16:creationId xmlns:a16="http://schemas.microsoft.com/office/drawing/2014/main" id="{264AF30D-0B85-3B48-9989-2DCF3A6085AD}"/>
              </a:ext>
            </a:extLst>
          </p:cNvPr>
          <p:cNvPicPr>
            <a:picLocks noChangeAspect="1"/>
          </p:cNvPicPr>
          <p:nvPr/>
        </p:nvPicPr>
        <p:blipFill>
          <a:blip r:embed="rId3"/>
          <a:stretch>
            <a:fillRect/>
          </a:stretch>
        </p:blipFill>
        <p:spPr>
          <a:xfrm>
            <a:off x="475489" y="2910852"/>
            <a:ext cx="3909060" cy="2961112"/>
          </a:xfrm>
          <a:prstGeom prst="rect">
            <a:avLst/>
          </a:prstGeom>
        </p:spPr>
      </p:pic>
      <p:pic>
        <p:nvPicPr>
          <p:cNvPr id="7" name="Picture 6">
            <a:extLst>
              <a:ext uri="{FF2B5EF4-FFF2-40B4-BE49-F238E27FC236}">
                <a16:creationId xmlns:a16="http://schemas.microsoft.com/office/drawing/2014/main" id="{40753A8C-37C3-B542-8563-64CB692C1906}"/>
              </a:ext>
            </a:extLst>
          </p:cNvPr>
          <p:cNvPicPr>
            <a:picLocks noChangeAspect="1"/>
          </p:cNvPicPr>
          <p:nvPr/>
        </p:nvPicPr>
        <p:blipFill>
          <a:blip r:embed="rId4"/>
          <a:stretch>
            <a:fillRect/>
          </a:stretch>
        </p:blipFill>
        <p:spPr>
          <a:xfrm>
            <a:off x="4759452" y="2910852"/>
            <a:ext cx="3909060" cy="2961112"/>
          </a:xfrm>
          <a:prstGeom prst="rect">
            <a:avLst/>
          </a:prstGeom>
        </p:spPr>
      </p:pic>
    </p:spTree>
    <p:extLst>
      <p:ext uri="{BB962C8B-B14F-4D97-AF65-F5344CB8AC3E}">
        <p14:creationId xmlns:p14="http://schemas.microsoft.com/office/powerpoint/2010/main" val="39947687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Polynomial Regression</a:t>
            </a:r>
          </a:p>
        </p:txBody>
      </p:sp>
      <p:graphicFrame>
        <p:nvGraphicFramePr>
          <p:cNvPr id="13" name="Object 12" descr="A text reads, For a single predictor X: Y equals beta subscript 0 plus beta subscript 1 X plus beta subscript 2 X superscript 2 plus three dots plus beta subscript p X superscript p plus varepsilon.&#10;Y equals beta subscript 0 plus beta subscript 1 X plus varepsilon open parenthesis linear close parenthesis.&#10;Y equals beta subscript 0 plus beta subscript 1 X plus beta subscript 2 X superscript 2 plus varepsilon open parenthesis quadratic close parenthesis.&#10;Y equals beta subscript 0 plus beta subscript 1 X plus beta subscript 2 X superscript 2 plus beta subscript 3 X superscript 3 plus varepsilon open parenthesis cubic close parenthesis."/>
          <p:cNvGraphicFramePr>
            <a:graphicFrameLocks noChangeAspect="1"/>
          </p:cNvGraphicFramePr>
          <p:nvPr/>
        </p:nvGraphicFramePr>
        <p:xfrm>
          <a:off x="304800" y="1952625"/>
          <a:ext cx="6653213" cy="3128963"/>
        </p:xfrm>
        <a:graphic>
          <a:graphicData uri="http://schemas.openxmlformats.org/presentationml/2006/ole">
            <mc:AlternateContent xmlns:mc="http://schemas.openxmlformats.org/markup-compatibility/2006">
              <mc:Choice xmlns:v="urn:schemas-microsoft-com:vml" Requires="v">
                <p:oleObj spid="_x0000_s3075" name="Equation" r:id="rId4" imgW="2565360" imgH="1206360" progId="Equation.DSMT4">
                  <p:embed/>
                </p:oleObj>
              </mc:Choice>
              <mc:Fallback>
                <p:oleObj name="Equation" r:id="rId4" imgW="2565360" imgH="1206360" progId="Equation.DSMT4">
                  <p:embed/>
                  <p:pic>
                    <p:nvPicPr>
                      <p:cNvPr id="13" name="Object 12" descr="A text reads, For a single predictor X: Y equals beta subscript 0 plus beta subscript 1 X plus beta subscript 2 X superscript 2 plus three dots plus beta subscript p X superscript p plus varepsilon.&#10;Y equals beta subscript 0 plus beta subscript 1 X plus varepsilon open parenthesis linear close parenthesis.&#10;Y equals beta subscript 0 plus beta subscript 1 X plus beta subscript 2 X superscript 2 plus varepsilon open parenthesis quadratic close parenthesis.&#10;Y equals beta subscript 0 plus beta subscript 1 X plus beta subscript 2 X superscript 2 plus beta subscript 3 X superscript 3 plus varepsilon open parenthesis cubic close parenthesis."/>
                      <p:cNvPicPr/>
                      <p:nvPr/>
                    </p:nvPicPr>
                    <p:blipFill>
                      <a:blip r:embed="rId5"/>
                      <a:stretch>
                        <a:fillRect/>
                      </a:stretch>
                    </p:blipFill>
                    <p:spPr>
                      <a:xfrm>
                        <a:off x="304800" y="1952625"/>
                        <a:ext cx="6653213" cy="3128963"/>
                      </a:xfrm>
                      <a:prstGeom prst="rect">
                        <a:avLst/>
                      </a:prstGeom>
                    </p:spPr>
                  </p:pic>
                </p:oleObj>
              </mc:Fallback>
            </mc:AlternateContent>
          </a:graphicData>
        </a:graphic>
      </p:graphicFrame>
    </p:spTree>
    <p:extLst>
      <p:ext uri="{BB962C8B-B14F-4D97-AF65-F5344CB8AC3E}">
        <p14:creationId xmlns:p14="http://schemas.microsoft.com/office/powerpoint/2010/main" val="31824538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Polynomial Regression in R</a:t>
            </a:r>
          </a:p>
        </p:txBody>
      </p:sp>
      <p:sp>
        <p:nvSpPr>
          <p:cNvPr id="3" name="Content Placeholder 2"/>
          <p:cNvSpPr>
            <a:spLocks noGrp="1"/>
          </p:cNvSpPr>
          <p:nvPr>
            <p:ph sz="quarter" idx="10"/>
          </p:nvPr>
        </p:nvSpPr>
        <p:spPr>
          <a:xfrm>
            <a:off x="185104" y="1483593"/>
            <a:ext cx="8773731" cy="4688607"/>
          </a:xfrm>
        </p:spPr>
        <p:txBody>
          <a:bodyPr>
            <a:normAutofit/>
          </a:bodyPr>
          <a:lstStyle/>
          <a:p>
            <a:pPr marL="0" indent="0">
              <a:buNone/>
            </a:pPr>
            <a:r>
              <a:rPr lang="en-US" b="1" dirty="0">
                <a:solidFill>
                  <a:srgbClr val="000000"/>
                </a:solidFill>
              </a:rPr>
              <a:t>Method #1: </a:t>
            </a:r>
            <a:r>
              <a:rPr lang="en-US" dirty="0">
                <a:solidFill>
                  <a:srgbClr val="000000"/>
                </a:solidFill>
              </a:rPr>
              <a:t>Create new columns with powers of the predictor.</a:t>
            </a:r>
          </a:p>
          <a:p>
            <a:pPr marL="0" indent="0">
              <a:buNone/>
            </a:pPr>
            <a:r>
              <a:rPr lang="en-US" sz="1500" b="1" dirty="0">
                <a:solidFill>
                  <a:srgbClr val="FF0000"/>
                </a:solidFill>
                <a:latin typeface="Courier" pitchFamily="2" charset="0"/>
              </a:rPr>
              <a:t>library(</a:t>
            </a:r>
            <a:r>
              <a:rPr lang="en-US" sz="1500" b="1" dirty="0" err="1">
                <a:solidFill>
                  <a:srgbClr val="FF0000"/>
                </a:solidFill>
                <a:latin typeface="Courier" pitchFamily="2" charset="0"/>
              </a:rPr>
              <a:t>tidyverse</a:t>
            </a:r>
            <a:r>
              <a:rPr lang="en-US" sz="1500" b="1" dirty="0">
                <a:solidFill>
                  <a:srgbClr val="FF0000"/>
                </a:solidFill>
                <a:latin typeface="Courier" pitchFamily="2" charset="0"/>
              </a:rPr>
              <a:t>)</a:t>
            </a:r>
          </a:p>
          <a:p>
            <a:pPr marL="0" indent="0">
              <a:buNone/>
            </a:pPr>
            <a:r>
              <a:rPr lang="en-US" sz="1500" b="1" dirty="0">
                <a:solidFill>
                  <a:srgbClr val="FF0000"/>
                </a:solidFill>
                <a:latin typeface="Courier" pitchFamily="2" charset="0"/>
              </a:rPr>
              <a:t>StateSAT82 &lt;- StateSAT82 %&gt;%</a:t>
            </a:r>
          </a:p>
          <a:p>
            <a:pPr marL="0" indent="0">
              <a:buNone/>
            </a:pPr>
            <a:r>
              <a:rPr lang="en-US" sz="1500" b="1" dirty="0">
                <a:solidFill>
                  <a:srgbClr val="FF0000"/>
                </a:solidFill>
                <a:latin typeface="Courier" pitchFamily="2" charset="0"/>
              </a:rPr>
              <a:t>	mutate(</a:t>
            </a:r>
            <a:r>
              <a:rPr lang="en-US" sz="1500" b="1" dirty="0" err="1">
                <a:solidFill>
                  <a:srgbClr val="FF0000"/>
                </a:solidFill>
                <a:latin typeface="Courier" pitchFamily="2" charset="0"/>
              </a:rPr>
              <a:t>Takers_Sq</a:t>
            </a:r>
            <a:r>
              <a:rPr lang="en-US" sz="1500" b="1" dirty="0">
                <a:solidFill>
                  <a:srgbClr val="FF0000"/>
                </a:solidFill>
                <a:latin typeface="Courier" pitchFamily="2" charset="0"/>
              </a:rPr>
              <a:t>=Takers^2)</a:t>
            </a:r>
          </a:p>
          <a:p>
            <a:pPr marL="0" indent="0">
              <a:buNone/>
            </a:pPr>
            <a:r>
              <a:rPr lang="en-US" sz="1500" b="1" dirty="0">
                <a:solidFill>
                  <a:srgbClr val="FF0000"/>
                </a:solidFill>
                <a:latin typeface="Courier" pitchFamily="2" charset="0"/>
              </a:rPr>
              <a:t>quadmod_method1 &lt;- </a:t>
            </a:r>
            <a:r>
              <a:rPr lang="en-US" sz="1500" b="1" dirty="0" err="1">
                <a:solidFill>
                  <a:srgbClr val="FF0000"/>
                </a:solidFill>
                <a:latin typeface="Courier" pitchFamily="2" charset="0"/>
              </a:rPr>
              <a:t>lm</a:t>
            </a:r>
            <a:r>
              <a:rPr lang="en-US" sz="1500" b="1" dirty="0">
                <a:solidFill>
                  <a:srgbClr val="FF0000"/>
                </a:solidFill>
                <a:latin typeface="Courier" pitchFamily="2" charset="0"/>
              </a:rPr>
              <a:t>(</a:t>
            </a:r>
            <a:r>
              <a:rPr lang="en-US" sz="1500" b="1" dirty="0" err="1">
                <a:solidFill>
                  <a:srgbClr val="FF0000"/>
                </a:solidFill>
                <a:latin typeface="Courier" pitchFamily="2" charset="0"/>
              </a:rPr>
              <a:t>SAT~Takers+Takers_Sq</a:t>
            </a:r>
            <a:r>
              <a:rPr lang="en-US" sz="1500" b="1" dirty="0">
                <a:solidFill>
                  <a:srgbClr val="FF0000"/>
                </a:solidFill>
                <a:latin typeface="Courier" pitchFamily="2" charset="0"/>
              </a:rPr>
              <a:t>, data=StateSAT82)</a:t>
            </a:r>
          </a:p>
          <a:p>
            <a:pPr marL="0" indent="0">
              <a:buNone/>
            </a:pPr>
            <a:endParaRPr lang="en-US" dirty="0">
              <a:solidFill>
                <a:srgbClr val="000000"/>
              </a:solidFill>
            </a:endParaRPr>
          </a:p>
          <a:p>
            <a:pPr marL="0" indent="0">
              <a:buNone/>
            </a:pPr>
            <a:r>
              <a:rPr lang="en-US" dirty="0">
                <a:solidFill>
                  <a:srgbClr val="000000"/>
                </a:solidFill>
              </a:rPr>
              <a:t>To avoid creating a new column:</a:t>
            </a:r>
          </a:p>
          <a:p>
            <a:pPr marL="0" indent="0">
              <a:buNone/>
            </a:pPr>
            <a:r>
              <a:rPr lang="en-US" b="1" dirty="0">
                <a:solidFill>
                  <a:srgbClr val="000000"/>
                </a:solidFill>
              </a:rPr>
              <a:t>Method #2: </a:t>
            </a:r>
            <a:r>
              <a:rPr lang="en-US" dirty="0">
                <a:solidFill>
                  <a:srgbClr val="000000"/>
                </a:solidFill>
              </a:rPr>
              <a:t>Use </a:t>
            </a:r>
            <a:r>
              <a:rPr lang="en-US" b="1" dirty="0">
                <a:solidFill>
                  <a:srgbClr val="000000"/>
                </a:solidFill>
                <a:latin typeface="Courier New" panose="02070309020205020404" pitchFamily="49" charset="0"/>
                <a:cs typeface="Courier New" panose="02070309020205020404" pitchFamily="49" charset="0"/>
              </a:rPr>
              <a:t>I( )</a:t>
            </a:r>
            <a:r>
              <a:rPr lang="en-US" dirty="0">
                <a:solidFill>
                  <a:srgbClr val="000000"/>
                </a:solidFill>
              </a:rPr>
              <a:t>in the </a:t>
            </a:r>
            <a:r>
              <a:rPr lang="en-US" b="1" dirty="0">
                <a:solidFill>
                  <a:srgbClr val="000000"/>
                </a:solidFill>
                <a:latin typeface="Courier New" panose="02070309020205020404" pitchFamily="49" charset="0"/>
                <a:cs typeface="Courier New" panose="02070309020205020404" pitchFamily="49" charset="0"/>
              </a:rPr>
              <a:t>lm( )</a:t>
            </a:r>
          </a:p>
          <a:p>
            <a:pPr marL="0" indent="0">
              <a:buNone/>
            </a:pPr>
            <a:r>
              <a:rPr lang="en-US" sz="1800" b="1" dirty="0">
                <a:solidFill>
                  <a:srgbClr val="FF0000"/>
                </a:solidFill>
                <a:latin typeface="Courier New" panose="02070309020205020404" pitchFamily="49" charset="0"/>
                <a:cs typeface="Courier New" panose="02070309020205020404" pitchFamily="49" charset="0"/>
              </a:rPr>
              <a:t>quadmod_method2 &lt;- </a:t>
            </a:r>
            <a:r>
              <a:rPr lang="en-US" sz="1800" b="1" dirty="0" err="1">
                <a:solidFill>
                  <a:srgbClr val="FF0000"/>
                </a:solidFill>
                <a:latin typeface="Courier New" panose="02070309020205020404" pitchFamily="49" charset="0"/>
                <a:cs typeface="Courier New" panose="02070309020205020404" pitchFamily="49" charset="0"/>
              </a:rPr>
              <a:t>lm</a:t>
            </a:r>
            <a:r>
              <a:rPr lang="en-US" sz="1800" b="1" dirty="0">
                <a:solidFill>
                  <a:srgbClr val="FF0000"/>
                </a:solidFill>
                <a:latin typeface="Courier New" panose="02070309020205020404" pitchFamily="49" charset="0"/>
                <a:cs typeface="Courier New" panose="02070309020205020404" pitchFamily="49" charset="0"/>
              </a:rPr>
              <a:t>(</a:t>
            </a:r>
            <a:r>
              <a:rPr lang="en-US" sz="1800" b="1" dirty="0" err="1">
                <a:solidFill>
                  <a:srgbClr val="FF0000"/>
                </a:solidFill>
                <a:latin typeface="Courier New" panose="02070309020205020404" pitchFamily="49" charset="0"/>
                <a:cs typeface="Courier New" panose="02070309020205020404" pitchFamily="49" charset="0"/>
              </a:rPr>
              <a:t>SAT~Takers+I</a:t>
            </a:r>
            <a:r>
              <a:rPr lang="en-US" sz="1800" b="1" dirty="0">
                <a:solidFill>
                  <a:srgbClr val="FF0000"/>
                </a:solidFill>
                <a:latin typeface="Courier New" panose="02070309020205020404" pitchFamily="49" charset="0"/>
                <a:cs typeface="Courier New" panose="02070309020205020404" pitchFamily="49" charset="0"/>
              </a:rPr>
              <a:t>(Takers^2), data=StateSAT82)</a:t>
            </a:r>
          </a:p>
        </p:txBody>
      </p:sp>
      <p:sp>
        <p:nvSpPr>
          <p:cNvPr id="4" name="TextBox 3">
            <a:extLst>
              <a:ext uri="{FF2B5EF4-FFF2-40B4-BE49-F238E27FC236}">
                <a16:creationId xmlns:a16="http://schemas.microsoft.com/office/drawing/2014/main" id="{F05E3A91-110F-0042-8435-DED6B87F60E3}"/>
              </a:ext>
            </a:extLst>
          </p:cNvPr>
          <p:cNvSpPr txBox="1"/>
          <p:nvPr/>
        </p:nvSpPr>
        <p:spPr>
          <a:xfrm>
            <a:off x="195209" y="6308333"/>
            <a:ext cx="1917192" cy="369332"/>
          </a:xfrm>
          <a:prstGeom prst="rect">
            <a:avLst/>
          </a:prstGeom>
          <a:noFill/>
        </p:spPr>
        <p:txBody>
          <a:bodyPr wrap="none" rtlCol="0">
            <a:spAutoFit/>
          </a:bodyPr>
          <a:lstStyle/>
          <a:p>
            <a:r>
              <a:rPr lang="en-US" dirty="0"/>
              <a:t>Code in </a:t>
            </a:r>
            <a:r>
              <a:rPr lang="en-US" dirty="0" err="1">
                <a:hlinkClick r:id="rId3"/>
              </a:rPr>
              <a:t>StateSAT.R</a:t>
            </a:r>
            <a:endParaRPr lang="en-US" dirty="0"/>
          </a:p>
        </p:txBody>
      </p:sp>
    </p:spTree>
    <p:extLst>
      <p:ext uri="{BB962C8B-B14F-4D97-AF65-F5344CB8AC3E}">
        <p14:creationId xmlns:p14="http://schemas.microsoft.com/office/powerpoint/2010/main" val="3603352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963877"/>
            <a:ext cx="2620771" cy="4930246"/>
          </a:xfrm>
        </p:spPr>
        <p:txBody>
          <a:bodyPr vert="horz" lIns="91440" tIns="45720" rIns="91440" bIns="45720" rtlCol="0" anchor="ctr">
            <a:normAutofit/>
          </a:bodyPr>
          <a:lstStyle/>
          <a:p>
            <a:pPr algn="r"/>
            <a:r>
              <a:rPr lang="en-US" altLang="en-US" kern="1200">
                <a:solidFill>
                  <a:schemeClr val="accent1"/>
                </a:solidFill>
                <a:latin typeface="+mj-lt"/>
                <a:ea typeface="+mj-ea"/>
                <a:cs typeface="+mj-cs"/>
              </a:rPr>
              <a:t>What to Do When Regression Conditions Are Violated</a:t>
            </a:r>
            <a:endParaRPr lang="en-US" kern="1200">
              <a:solidFill>
                <a:schemeClr val="accent1"/>
              </a:solidFill>
              <a:latin typeface="+mj-lt"/>
              <a:ea typeface="+mj-ea"/>
              <a:cs typeface="+mj-cs"/>
            </a:endParaRP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sz="quarter" idx="10"/>
          </p:nvPr>
        </p:nvSpPr>
        <p:spPr>
          <a:xfrm>
            <a:off x="3732023" y="963877"/>
            <a:ext cx="4783327" cy="4930246"/>
          </a:xfrm>
        </p:spPr>
        <p:txBody>
          <a:bodyPr vert="horz" lIns="91440" tIns="45720" rIns="91440" bIns="45720" rtlCol="0" anchor="ctr">
            <a:normAutofit/>
          </a:bodyPr>
          <a:lstStyle/>
          <a:p>
            <a:pPr>
              <a:spcBef>
                <a:spcPts val="468"/>
              </a:spcBef>
            </a:pPr>
            <a:r>
              <a:rPr lang="en-US" altLang="en-US" sz="2100" b="1"/>
              <a:t>Examples:</a:t>
            </a:r>
          </a:p>
          <a:p>
            <a:pPr>
              <a:spcBef>
                <a:spcPts val="468"/>
              </a:spcBef>
            </a:pPr>
            <a:r>
              <a:rPr lang="en-US" altLang="en-US" sz="2100"/>
              <a:t>Lack of normality in residuals</a:t>
            </a:r>
          </a:p>
          <a:p>
            <a:pPr>
              <a:spcBef>
                <a:spcPts val="468"/>
              </a:spcBef>
            </a:pPr>
            <a:r>
              <a:rPr lang="en-US" altLang="en-US" sz="2100"/>
              <a:t>Patterns in residuals</a:t>
            </a:r>
          </a:p>
          <a:p>
            <a:pPr>
              <a:spcBef>
                <a:spcPts val="468"/>
              </a:spcBef>
            </a:pPr>
            <a:r>
              <a:rPr lang="en-US" altLang="en-US" sz="2100"/>
              <a:t>Heteroscedasticity (nonconstant variance)</a:t>
            </a:r>
          </a:p>
          <a:p>
            <a:pPr>
              <a:spcBef>
                <a:spcPts val="468"/>
              </a:spcBef>
            </a:pPr>
            <a:r>
              <a:rPr lang="en-US" altLang="en-US" sz="2100"/>
              <a:t>Outliers: influential points, large residuals</a:t>
            </a:r>
          </a:p>
        </p:txBody>
      </p:sp>
    </p:spTree>
    <p:extLst>
      <p:ext uri="{BB962C8B-B14F-4D97-AF65-F5344CB8AC3E}">
        <p14:creationId xmlns:p14="http://schemas.microsoft.com/office/powerpoint/2010/main" val="5658938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Quadratic Model for SAT</a:t>
            </a:r>
          </a:p>
        </p:txBody>
      </p:sp>
      <p:sp>
        <p:nvSpPr>
          <p:cNvPr id="4" name="TextBox 3">
            <a:extLst>
              <a:ext uri="{FF2B5EF4-FFF2-40B4-BE49-F238E27FC236}">
                <a16:creationId xmlns:a16="http://schemas.microsoft.com/office/drawing/2014/main" id="{8E99739C-3002-574C-AE40-8FB77AAEACEC}"/>
              </a:ext>
            </a:extLst>
          </p:cNvPr>
          <p:cNvSpPr txBox="1"/>
          <p:nvPr/>
        </p:nvSpPr>
        <p:spPr>
          <a:xfrm>
            <a:off x="195209" y="6308333"/>
            <a:ext cx="1917192" cy="369332"/>
          </a:xfrm>
          <a:prstGeom prst="rect">
            <a:avLst/>
          </a:prstGeom>
          <a:noFill/>
        </p:spPr>
        <p:txBody>
          <a:bodyPr wrap="none" rtlCol="0">
            <a:spAutoFit/>
          </a:bodyPr>
          <a:lstStyle/>
          <a:p>
            <a:r>
              <a:rPr lang="en-US" dirty="0"/>
              <a:t>Code in </a:t>
            </a:r>
            <a:r>
              <a:rPr lang="en-US" dirty="0" err="1">
                <a:hlinkClick r:id="rId3"/>
              </a:rPr>
              <a:t>StateSAT.R</a:t>
            </a:r>
            <a:endParaRPr lang="en-US" dirty="0"/>
          </a:p>
        </p:txBody>
      </p:sp>
      <p:sp>
        <p:nvSpPr>
          <p:cNvPr id="5" name="TextBox 4">
            <a:extLst>
              <a:ext uri="{FF2B5EF4-FFF2-40B4-BE49-F238E27FC236}">
                <a16:creationId xmlns:a16="http://schemas.microsoft.com/office/drawing/2014/main" id="{9322ADEC-2708-5745-B537-2B31AB36D08F}"/>
              </a:ext>
            </a:extLst>
          </p:cNvPr>
          <p:cNvSpPr txBox="1"/>
          <p:nvPr/>
        </p:nvSpPr>
        <p:spPr>
          <a:xfrm>
            <a:off x="318499" y="1387012"/>
            <a:ext cx="8363164" cy="4616648"/>
          </a:xfrm>
          <a:prstGeom prst="rect">
            <a:avLst/>
          </a:prstGeom>
          <a:noFill/>
        </p:spPr>
        <p:txBody>
          <a:bodyPr wrap="square" rtlCol="0">
            <a:spAutoFit/>
          </a:bodyPr>
          <a:lstStyle/>
          <a:p>
            <a:r>
              <a:rPr lang="en-US" sz="1400" dirty="0">
                <a:solidFill>
                  <a:srgbClr val="C00000"/>
                </a:solidFill>
                <a:latin typeface="Courier" pitchFamily="2" charset="0"/>
              </a:rPr>
              <a:t>&gt; quadmod_method2 &lt;- </a:t>
            </a:r>
            <a:r>
              <a:rPr lang="en-US" sz="1400" dirty="0" err="1">
                <a:solidFill>
                  <a:srgbClr val="C00000"/>
                </a:solidFill>
                <a:latin typeface="Courier" pitchFamily="2" charset="0"/>
              </a:rPr>
              <a:t>lm</a:t>
            </a:r>
            <a:r>
              <a:rPr lang="en-US" sz="1400" dirty="0">
                <a:solidFill>
                  <a:srgbClr val="C00000"/>
                </a:solidFill>
                <a:latin typeface="Courier" pitchFamily="2" charset="0"/>
              </a:rPr>
              <a:t>(</a:t>
            </a:r>
            <a:r>
              <a:rPr lang="en-US" sz="1400" dirty="0" err="1">
                <a:solidFill>
                  <a:srgbClr val="C00000"/>
                </a:solidFill>
                <a:latin typeface="Courier" pitchFamily="2" charset="0"/>
              </a:rPr>
              <a:t>SAT~Takers+I</a:t>
            </a:r>
            <a:r>
              <a:rPr lang="en-US" sz="1400" dirty="0">
                <a:solidFill>
                  <a:srgbClr val="C00000"/>
                </a:solidFill>
                <a:latin typeface="Courier" pitchFamily="2" charset="0"/>
              </a:rPr>
              <a:t>(Takers^2), data=StateSAT82)</a:t>
            </a:r>
          </a:p>
          <a:p>
            <a:r>
              <a:rPr lang="en-US" sz="1400" dirty="0">
                <a:solidFill>
                  <a:srgbClr val="C00000"/>
                </a:solidFill>
                <a:latin typeface="Courier" pitchFamily="2" charset="0"/>
              </a:rPr>
              <a:t>&gt; summary(quadmod_method2)</a:t>
            </a:r>
          </a:p>
          <a:p>
            <a:endParaRPr lang="en-US" sz="1400" dirty="0">
              <a:latin typeface="Courier" pitchFamily="2" charset="0"/>
            </a:endParaRPr>
          </a:p>
          <a:p>
            <a:r>
              <a:rPr lang="en-US" sz="1400" dirty="0">
                <a:latin typeface="Courier" pitchFamily="2" charset="0"/>
              </a:rPr>
              <a:t>Call:</a:t>
            </a:r>
          </a:p>
          <a:p>
            <a:r>
              <a:rPr lang="en-US" sz="1400" dirty="0" err="1">
                <a:latin typeface="Courier" pitchFamily="2" charset="0"/>
              </a:rPr>
              <a:t>lm</a:t>
            </a:r>
            <a:r>
              <a:rPr lang="en-US" sz="1400" dirty="0">
                <a:latin typeface="Courier" pitchFamily="2" charset="0"/>
              </a:rPr>
              <a:t>(formula = SAT ~ Takers + I(Takers^2), data = StateSAT82)</a:t>
            </a:r>
          </a:p>
          <a:p>
            <a:endParaRPr lang="en-US" sz="1400" dirty="0">
              <a:latin typeface="Courier" pitchFamily="2" charset="0"/>
            </a:endParaRPr>
          </a:p>
          <a:p>
            <a:r>
              <a:rPr lang="en-US" sz="1400" dirty="0">
                <a:latin typeface="Courier" pitchFamily="2" charset="0"/>
              </a:rPr>
              <a:t>Residuals:</a:t>
            </a:r>
          </a:p>
          <a:p>
            <a:r>
              <a:rPr lang="en-US" sz="1400" dirty="0">
                <a:latin typeface="Courier" pitchFamily="2" charset="0"/>
              </a:rPr>
              <a:t>    Min      1Q  Median      3Q     Max </a:t>
            </a:r>
          </a:p>
          <a:p>
            <a:r>
              <a:rPr lang="en-US" sz="1400" dirty="0">
                <a:latin typeface="Courier" pitchFamily="2" charset="0"/>
              </a:rPr>
              <a:t>-83.015 -16.636   0.783  22.167  55.714 </a:t>
            </a:r>
          </a:p>
          <a:p>
            <a:endParaRPr lang="en-US" sz="1400" dirty="0">
              <a:latin typeface="Courier" pitchFamily="2" charset="0"/>
            </a:endParaRPr>
          </a:p>
          <a:p>
            <a:r>
              <a:rPr lang="en-US" sz="1400" dirty="0">
                <a:latin typeface="Courier" pitchFamily="2" charset="0"/>
              </a:rPr>
              <a:t>Coefficients:</a:t>
            </a:r>
          </a:p>
          <a:p>
            <a:r>
              <a:rPr lang="en-US" sz="1400" dirty="0">
                <a:latin typeface="Courier" pitchFamily="2" charset="0"/>
              </a:rPr>
              <a:t>              Estimate Std. Error t value </a:t>
            </a:r>
            <a:r>
              <a:rPr lang="en-US" sz="1400" dirty="0" err="1">
                <a:latin typeface="Courier" pitchFamily="2" charset="0"/>
              </a:rPr>
              <a:t>Pr</a:t>
            </a:r>
            <a:r>
              <a:rPr lang="en-US" sz="1400" dirty="0">
                <a:latin typeface="Courier" pitchFamily="2" charset="0"/>
              </a:rPr>
              <a:t>(&gt;|t|)    </a:t>
            </a:r>
          </a:p>
          <a:p>
            <a:r>
              <a:rPr lang="en-US" sz="1400" dirty="0">
                <a:latin typeface="Courier" pitchFamily="2" charset="0"/>
              </a:rPr>
              <a:t>(Intercept) 1053.13112    9.27372 113.561  &lt; 2e-16 ***</a:t>
            </a:r>
          </a:p>
          <a:p>
            <a:r>
              <a:rPr lang="en-US" sz="1400" dirty="0">
                <a:latin typeface="Courier" pitchFamily="2" charset="0"/>
              </a:rPr>
              <a:t>Takers        -7.16159    0.89220  -8.027 2.32e-10 ***</a:t>
            </a:r>
          </a:p>
          <a:p>
            <a:r>
              <a:rPr lang="en-US" sz="1400" dirty="0">
                <a:latin typeface="Courier" pitchFamily="2" charset="0"/>
              </a:rPr>
              <a:t>I(Takers^2)    0.07102    0.01405   5.055 6.99e-06 ***</a:t>
            </a:r>
          </a:p>
          <a:p>
            <a:r>
              <a:rPr lang="en-US" sz="1400" dirty="0">
                <a:latin typeface="Courier" pitchFamily="2" charset="0"/>
              </a:rPr>
              <a:t>---</a:t>
            </a:r>
          </a:p>
          <a:p>
            <a:r>
              <a:rPr lang="en-US" sz="1400" dirty="0" err="1">
                <a:latin typeface="Courier" pitchFamily="2" charset="0"/>
              </a:rPr>
              <a:t>Signif</a:t>
            </a:r>
            <a:r>
              <a:rPr lang="en-US" sz="1400" dirty="0">
                <a:latin typeface="Courier" pitchFamily="2" charset="0"/>
              </a:rPr>
              <a:t>. codes:  0 ‘***’ 0.001 ‘**’ 0.01 ‘*’ 0.05 ‘.’ 0.1 ‘ ’ 1</a:t>
            </a:r>
          </a:p>
          <a:p>
            <a:endParaRPr lang="en-US" sz="1400" dirty="0">
              <a:latin typeface="Courier" pitchFamily="2" charset="0"/>
            </a:endParaRPr>
          </a:p>
          <a:p>
            <a:r>
              <a:rPr lang="en-US" sz="1400" dirty="0">
                <a:latin typeface="Courier" pitchFamily="2" charset="0"/>
              </a:rPr>
              <a:t>Residual standard error: 29.93 on 47 degrees of freedom</a:t>
            </a:r>
          </a:p>
          <a:p>
            <a:r>
              <a:rPr lang="en-US" sz="1400" dirty="0">
                <a:latin typeface="Courier" pitchFamily="2" charset="0"/>
              </a:rPr>
              <a:t>Multiple R-squared:  0.8289,	Adjusted R-squared:  0.8216 </a:t>
            </a:r>
          </a:p>
          <a:p>
            <a:r>
              <a:rPr lang="en-US" sz="1400" dirty="0">
                <a:latin typeface="Courier" pitchFamily="2" charset="0"/>
              </a:rPr>
              <a:t>F-statistic: 113.8 on 2 and 47 DF,  p-value: &lt; 2.2e-16</a:t>
            </a:r>
          </a:p>
        </p:txBody>
      </p:sp>
    </p:spTree>
    <p:extLst>
      <p:ext uri="{BB962C8B-B14F-4D97-AF65-F5344CB8AC3E}">
        <p14:creationId xmlns:p14="http://schemas.microsoft.com/office/powerpoint/2010/main" val="1714705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a:t>Plot the Quadratic Fit</a:t>
            </a:r>
          </a:p>
        </p:txBody>
      </p:sp>
      <p:pic>
        <p:nvPicPr>
          <p:cNvPr id="3" name="Picture 2">
            <a:extLst>
              <a:ext uri="{FF2B5EF4-FFF2-40B4-BE49-F238E27FC236}">
                <a16:creationId xmlns:a16="http://schemas.microsoft.com/office/drawing/2014/main" id="{09DDB666-E9BB-BF4F-A0B7-F7CB15EDBBA5}"/>
              </a:ext>
            </a:extLst>
          </p:cNvPr>
          <p:cNvPicPr>
            <a:picLocks noChangeAspect="1"/>
          </p:cNvPicPr>
          <p:nvPr/>
        </p:nvPicPr>
        <p:blipFill>
          <a:blip r:embed="rId2"/>
          <a:stretch>
            <a:fillRect/>
          </a:stretch>
        </p:blipFill>
        <p:spPr>
          <a:xfrm>
            <a:off x="105425" y="1643971"/>
            <a:ext cx="4039658" cy="2856109"/>
          </a:xfrm>
          <a:prstGeom prst="rect">
            <a:avLst/>
          </a:prstGeom>
        </p:spPr>
      </p:pic>
      <p:pic>
        <p:nvPicPr>
          <p:cNvPr id="7" name="Picture 6">
            <a:extLst>
              <a:ext uri="{FF2B5EF4-FFF2-40B4-BE49-F238E27FC236}">
                <a16:creationId xmlns:a16="http://schemas.microsoft.com/office/drawing/2014/main" id="{D24E7BE6-7796-D24A-AB0F-23C9C6CF8576}"/>
              </a:ext>
            </a:extLst>
          </p:cNvPr>
          <p:cNvPicPr>
            <a:picLocks noChangeAspect="1"/>
          </p:cNvPicPr>
          <p:nvPr/>
        </p:nvPicPr>
        <p:blipFill>
          <a:blip r:embed="rId3"/>
          <a:stretch>
            <a:fillRect/>
          </a:stretch>
        </p:blipFill>
        <p:spPr>
          <a:xfrm>
            <a:off x="4271142" y="1054884"/>
            <a:ext cx="4872858" cy="3445196"/>
          </a:xfrm>
          <a:prstGeom prst="rect">
            <a:avLst/>
          </a:prstGeom>
        </p:spPr>
      </p:pic>
      <p:sp>
        <p:nvSpPr>
          <p:cNvPr id="9" name="TextBox 8">
            <a:extLst>
              <a:ext uri="{FF2B5EF4-FFF2-40B4-BE49-F238E27FC236}">
                <a16:creationId xmlns:a16="http://schemas.microsoft.com/office/drawing/2014/main" id="{F00B1464-9349-4744-B140-8D392ECFB970}"/>
              </a:ext>
            </a:extLst>
          </p:cNvPr>
          <p:cNvSpPr txBox="1"/>
          <p:nvPr/>
        </p:nvSpPr>
        <p:spPr>
          <a:xfrm>
            <a:off x="195209" y="6308333"/>
            <a:ext cx="1917192" cy="369332"/>
          </a:xfrm>
          <a:prstGeom prst="rect">
            <a:avLst/>
          </a:prstGeom>
          <a:noFill/>
        </p:spPr>
        <p:txBody>
          <a:bodyPr wrap="none" rtlCol="0">
            <a:spAutoFit/>
          </a:bodyPr>
          <a:lstStyle/>
          <a:p>
            <a:r>
              <a:rPr lang="en-US" dirty="0"/>
              <a:t>Code in </a:t>
            </a:r>
            <a:r>
              <a:rPr lang="en-US" dirty="0" err="1">
                <a:hlinkClick r:id="rId4"/>
              </a:rPr>
              <a:t>StateSAT.R</a:t>
            </a:r>
            <a:endParaRPr lang="en-US" dirty="0"/>
          </a:p>
        </p:txBody>
      </p:sp>
    </p:spTree>
    <p:extLst>
      <p:ext uri="{BB962C8B-B14F-4D97-AF65-F5344CB8AC3E}">
        <p14:creationId xmlns:p14="http://schemas.microsoft.com/office/powerpoint/2010/main" val="90811552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p:cNvSpPr>
            <a:spLocks noGrp="1"/>
          </p:cNvSpPr>
          <p:nvPr>
            <p:ph type="title"/>
          </p:nvPr>
        </p:nvSpPr>
        <p:spPr>
          <a:xfrm>
            <a:off x="628650" y="963877"/>
            <a:ext cx="2620771" cy="4930246"/>
          </a:xfrm>
        </p:spPr>
        <p:txBody>
          <a:bodyPr vert="horz" lIns="91440" tIns="45720" rIns="91440" bIns="45720" rtlCol="0" anchor="ctr">
            <a:normAutofit/>
          </a:bodyPr>
          <a:lstStyle/>
          <a:p>
            <a:pPr algn="r"/>
            <a:r>
              <a:rPr lang="en-US" sz="4100" kern="1200">
                <a:solidFill>
                  <a:schemeClr val="accent1"/>
                </a:solidFill>
                <a:latin typeface="+mj-lt"/>
                <a:ea typeface="+mj-ea"/>
                <a:cs typeface="+mj-cs"/>
              </a:rPr>
              <a:t>How to Choose the Polynomial Degree</a:t>
            </a:r>
          </a:p>
        </p:txBody>
      </p:sp>
      <p:cxnSp>
        <p:nvCxnSpPr>
          <p:cNvPr id="15" name="Straight Connector 14">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p:cNvSpPr>
            <a:spLocks noGrp="1"/>
          </p:cNvSpPr>
          <p:nvPr>
            <p:ph sz="quarter" idx="10"/>
          </p:nvPr>
        </p:nvSpPr>
        <p:spPr>
          <a:xfrm>
            <a:off x="3732023" y="963877"/>
            <a:ext cx="4783327" cy="4930246"/>
          </a:xfrm>
        </p:spPr>
        <p:txBody>
          <a:bodyPr vert="horz" lIns="91440" tIns="45720" rIns="91440" bIns="45720" rtlCol="0" anchor="ctr">
            <a:normAutofit/>
          </a:bodyPr>
          <a:lstStyle/>
          <a:p>
            <a:r>
              <a:rPr lang="en-US" sz="2100"/>
              <a:t>Use the minimum degree needed to capture the structure of the data</a:t>
            </a:r>
          </a:p>
          <a:p>
            <a:r>
              <a:rPr lang="en-US" sz="2100"/>
              <a:t>Check the </a:t>
            </a:r>
            <a:r>
              <a:rPr lang="en-US" sz="2100" i="1"/>
              <a:t>t</a:t>
            </a:r>
            <a:r>
              <a:rPr lang="en-US" sz="2100"/>
              <a:t> test for the highest power</a:t>
            </a:r>
          </a:p>
          <a:p>
            <a:r>
              <a:rPr lang="en-US" sz="2100"/>
              <a:t>(Generally) keep lower powers—even if not “significant”</a:t>
            </a:r>
          </a:p>
        </p:txBody>
      </p:sp>
    </p:spTree>
    <p:extLst>
      <p:ext uri="{BB962C8B-B14F-4D97-AF65-F5344CB8AC3E}">
        <p14:creationId xmlns:p14="http://schemas.microsoft.com/office/powerpoint/2010/main" val="42486601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Complete Second-Order Models (1 of 2)</a:t>
            </a:r>
          </a:p>
        </p:txBody>
      </p:sp>
      <p:sp>
        <p:nvSpPr>
          <p:cNvPr id="2" name="Content Placeholder 1"/>
          <p:cNvSpPr>
            <a:spLocks noGrp="1"/>
          </p:cNvSpPr>
          <p:nvPr>
            <p:ph idx="1"/>
          </p:nvPr>
        </p:nvSpPr>
        <p:spPr>
          <a:xfrm>
            <a:off x="243114" y="1415142"/>
            <a:ext cx="8610600" cy="947058"/>
          </a:xfrm>
        </p:spPr>
        <p:txBody>
          <a:bodyPr/>
          <a:lstStyle/>
          <a:p>
            <a:pPr marL="0" indent="0">
              <a:buNone/>
            </a:pPr>
            <a:r>
              <a:rPr lang="en-US" altLang="en-US" b="1" dirty="0"/>
              <a:t>Definition: </a:t>
            </a:r>
            <a:r>
              <a:rPr lang="en-US" altLang="en-US" dirty="0"/>
              <a:t>A complete </a:t>
            </a:r>
            <a:r>
              <a:rPr lang="en-US" altLang="en-US" b="1" dirty="0"/>
              <a:t>second-order model </a:t>
            </a:r>
            <a:r>
              <a:rPr lang="en-US" altLang="en-US" dirty="0"/>
              <a:t>for two predictors would be</a:t>
            </a:r>
          </a:p>
        </p:txBody>
      </p:sp>
      <p:pic>
        <p:nvPicPr>
          <p:cNvPr id="12" name="Picture 2" descr="An equation with callouts is shown. The equation reads, Y equals beta subscript 0 plus beta subscript 1 X subscript 1 plus beta subscript 2 X subscript 2 plus beta subscript 3 X superscript 2 subscript 1 plus beta subscript 4 X superscript 2 subscript 2 plus beta subscript 5 X subscript 1 X subscript 2 plus varepsilon. A callout reading first order points toward beta subscript 1 X subscript 1. The second callout reading quadratic points toward beta subscript 3 X superscript 2 subscript 1, and the third callout reading interaction points toward beta subscript 5 X subscript 1 X subscript 2."/>
          <p:cNvPicPr>
            <a:picLocks noGrp="1" noChangeAspect="1" noChangeArrowheads="1"/>
          </p:cNvPicPr>
          <p:nvPr>
            <p:ph type="pic" sz="quarter" idx="11"/>
          </p:nvPr>
        </p:nvPicPr>
        <p:blipFill>
          <a:blip r:embed="rId3">
            <a:extLst>
              <a:ext uri="{28A0092B-C50C-407E-A947-70E740481C1C}">
                <a14:useLocalDpi xmlns:a14="http://schemas.microsoft.com/office/drawing/2010/main" val="0"/>
              </a:ext>
            </a:extLst>
          </a:blip>
          <a:stretch>
            <a:fillRect/>
          </a:stretch>
        </p:blipFill>
        <p:spPr bwMode="auto">
          <a:xfrm>
            <a:off x="381000" y="2743200"/>
            <a:ext cx="8148352" cy="18209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type="body" sz="quarter" idx="10"/>
          </p:nvPr>
        </p:nvSpPr>
        <p:spPr>
          <a:xfrm>
            <a:off x="241662" y="5011146"/>
            <a:ext cx="8673738" cy="981768"/>
          </a:xfrm>
        </p:spPr>
        <p:txBody>
          <a:bodyPr>
            <a:normAutofit lnSpcReduction="10000"/>
          </a:bodyPr>
          <a:lstStyle/>
          <a:p>
            <a:pPr marL="0" indent="0">
              <a:buNone/>
            </a:pPr>
            <a:r>
              <a:rPr lang="en-US" b="1" dirty="0"/>
              <a:t>Example: </a:t>
            </a:r>
            <a:r>
              <a:rPr lang="en-US" dirty="0"/>
              <a:t>Try a full second-order model for </a:t>
            </a:r>
          </a:p>
          <a:p>
            <a:pPr marL="0" indent="0">
              <a:buNone/>
            </a:pPr>
            <a:r>
              <a:rPr lang="en-US" i="1" dirty="0"/>
              <a:t>Y = SAT </a:t>
            </a:r>
            <a:r>
              <a:rPr lang="en-US" dirty="0"/>
              <a:t>using </a:t>
            </a:r>
            <a:r>
              <a:rPr lang="en-US" i="1" dirty="0"/>
              <a:t>X</a:t>
            </a:r>
            <a:r>
              <a:rPr lang="en-US" i="1" baseline="-25000" dirty="0"/>
              <a:t>1</a:t>
            </a:r>
            <a:r>
              <a:rPr lang="en-US" dirty="0"/>
              <a:t> = Takers and </a:t>
            </a:r>
            <a:r>
              <a:rPr lang="en-US" i="1" dirty="0"/>
              <a:t>X</a:t>
            </a:r>
            <a:r>
              <a:rPr lang="en-US" i="1" baseline="-25000" dirty="0"/>
              <a:t>2</a:t>
            </a:r>
            <a:r>
              <a:rPr lang="en-US" dirty="0"/>
              <a:t> = Expend</a:t>
            </a:r>
          </a:p>
        </p:txBody>
      </p:sp>
    </p:spTree>
    <p:extLst>
      <p:ext uri="{BB962C8B-B14F-4D97-AF65-F5344CB8AC3E}">
        <p14:creationId xmlns:p14="http://schemas.microsoft.com/office/powerpoint/2010/main" val="11829772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517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p:cNvSpPr>
            <a:spLocks noGrp="1"/>
          </p:cNvSpPr>
          <p:nvPr>
            <p:ph type="title"/>
          </p:nvPr>
        </p:nvSpPr>
        <p:spPr>
          <a:xfrm>
            <a:off x="6820122" y="618681"/>
            <a:ext cx="1960404" cy="4794567"/>
          </a:xfrm>
        </p:spPr>
        <p:txBody>
          <a:bodyPr vert="horz" lIns="91440" tIns="45720" rIns="91440" bIns="45720" rtlCol="0" anchor="ctr">
            <a:normAutofit/>
          </a:bodyPr>
          <a:lstStyle/>
          <a:p>
            <a:r>
              <a:rPr lang="en-US" sz="3100">
                <a:solidFill>
                  <a:srgbClr val="FFFFFF"/>
                </a:solidFill>
                <a:latin typeface="+mj-lt"/>
                <a:cs typeface="+mj-cs"/>
              </a:rPr>
              <a:t>Complete Second-Order Models (2 of 2)</a:t>
            </a:r>
          </a:p>
        </p:txBody>
      </p:sp>
      <p:sp>
        <p:nvSpPr>
          <p:cNvPr id="21"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0015" y="484632"/>
            <a:ext cx="6096762"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descr="Four three dimensional graphs are shown. The first graph labeled just linear shows a gridded plane. One of the vertices of the plane lies on the origin. The second graph labeled linear plus interaction shows a magnified gridded plane whose base lies along the horizontal axis. The length is calibrated from 10 to 40 in increments of 10. The third graph labeled complete second order shows a gridded plane which is bent at an angle. One of the vertices of the plane lies on the origin. The fourth graph labeled linear plus quadratic shows a gridded plane bent at an angle. One of the vertices of the plane lies on the origin."/>
          <p:cNvPicPr>
            <a:picLocks noGrp="1" noChangeAspect="1" noChangeArrowheads="1"/>
          </p:cNvPicPr>
          <p:nvPr>
            <p:ph type="pic" sz="quarter" idx="11"/>
          </p:nvPr>
        </p:nvPicPr>
        <p:blipFill rotWithShape="1">
          <a:blip r:embed="rId3">
            <a:extLst>
              <a:ext uri="{28A0092B-C50C-407E-A947-70E740481C1C}">
                <a14:useLocalDpi xmlns:a14="http://schemas.microsoft.com/office/drawing/2010/main" val="0"/>
              </a:ext>
            </a:extLst>
          </a:blip>
          <a:srcRect l="9218" r="9219" b="1"/>
          <a:stretch/>
        </p:blipFill>
        <p:spPr bwMode="auto">
          <a:xfrm>
            <a:off x="732188" y="942538"/>
            <a:ext cx="5372416" cy="4808332"/>
          </a:xfrm>
          <a:prstGeom prst="rect">
            <a:avLst/>
          </a:prstGeom>
          <a:noFill/>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804876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Second-Order Model for State SAT</a:t>
            </a:r>
          </a:p>
        </p:txBody>
      </p:sp>
      <p:sp>
        <p:nvSpPr>
          <p:cNvPr id="3" name="Content Placeholder 2"/>
          <p:cNvSpPr>
            <a:spLocks noGrp="1"/>
          </p:cNvSpPr>
          <p:nvPr>
            <p:ph idx="1"/>
          </p:nvPr>
        </p:nvSpPr>
        <p:spPr>
          <a:xfrm>
            <a:off x="156411" y="4724401"/>
            <a:ext cx="6015789" cy="1454728"/>
          </a:xfrm>
        </p:spPr>
        <p:txBody>
          <a:bodyPr>
            <a:normAutofit lnSpcReduction="10000"/>
          </a:bodyPr>
          <a:lstStyle/>
          <a:p>
            <a:pPr marL="0" indent="0">
              <a:lnSpc>
                <a:spcPct val="110000"/>
              </a:lnSpc>
              <a:spcBef>
                <a:spcPts val="624"/>
              </a:spcBef>
              <a:buNone/>
            </a:pPr>
            <a:r>
              <a:rPr lang="en-US" dirty="0"/>
              <a:t>Do we need the interaction term?     No</a:t>
            </a:r>
          </a:p>
          <a:p>
            <a:pPr marL="0" indent="0">
              <a:lnSpc>
                <a:spcPct val="110000"/>
              </a:lnSpc>
              <a:spcBef>
                <a:spcPts val="624"/>
              </a:spcBef>
              <a:buNone/>
            </a:pPr>
            <a:r>
              <a:rPr lang="en-US" dirty="0"/>
              <a:t>Do we need both quadratic terms?</a:t>
            </a:r>
          </a:p>
          <a:p>
            <a:pPr marL="0" indent="0">
              <a:lnSpc>
                <a:spcPct val="110000"/>
              </a:lnSpc>
              <a:spcBef>
                <a:spcPts val="624"/>
              </a:spcBef>
              <a:buNone/>
            </a:pPr>
            <a:r>
              <a:rPr lang="en-US" dirty="0"/>
              <a:t>Do we need the terms with </a:t>
            </a:r>
            <a:r>
              <a:rPr lang="en-US" i="1" dirty="0"/>
              <a:t>Expend</a:t>
            </a:r>
            <a:r>
              <a:rPr lang="en-US" dirty="0"/>
              <a:t>?</a:t>
            </a:r>
          </a:p>
        </p:txBody>
      </p:sp>
      <p:pic>
        <p:nvPicPr>
          <p:cNvPr id="12" name="Picture 2" descr="A text is followed by a table. The text reads, modSAT5equalslm open parenthesis SAT is similar toTakersplusExpendplusI open parenthesis Takershat2 close parenthesis plus I open parenthesis Expendhat2 close parenthesis plus I open parenthesisTakers asterisk Expend close parenthesis, data equals StateSAT close parenthesis.&#10;Summary open parenthesis modSAT5 close parenthesis&#10;A table below title Coefficients shows data in five columns and six rows.&#10;The column head of the table reads: Estimate, Std. Error, t value, Pr open parenthesis lesser than absolute value of t close parenthesis.&#10;The data of the table are as follows:&#10;Row 1: open parenthesis Intercept close parenthesis - Estimate, 893.66283; Std. Error, 36.14094; t value, 24.727; Pr open parenthesis lesser than absolute value of t close parenthesis, greater than 2eminus16 three asterisks.&#10;Row 2: Takers - Estimate, negative 7.05561; Std. Error, 0.83740; t value, negative 8.426; Pr open parenthesis lesser than absolute value of t close parenthesis, 9.96eminus11 three asterisks.&#10;Row 3: Expend - Estimate, 10.33333; Std. Error, 2.49600; t value, 4.140; Pr open parenthesis lesser than absolute value of t close parenthesis, 0.000155 three asterisks.&#10;Row 4: I open parenthesis Takers hat 2 close parenthesis - Estimate, 0.07725; Std. Error, 0.01328; t value, 5.816; Pr open parenthesis lesser than absolute value of t close parenthesis, 6.28eminus07 three asterisks.&#10;Row 5: I open parenthesis Expend hat 2 close parenthesis - Estimate, negative 0.11775; Std. Error, 0.04426; t value, negative 2.660; Pr open parenthesis lesser than absolute value of t close parenthesis, 0.010851 asterisk.&#10;Row 6: I open parethesis Takers asterisk Expend close parenthesis - Estimate, negative 0.03344; Std. Error, 0.03716; t value, negative 0.900; Pr open parenthesis lesser than absolute value of t close parenthesis, 0.373087. The number 0.373087 is highlighted using a circle. In the first column, the last four words are highlighted using a rectangular box.&#10;A text below the table reads, Residual standard error: 23.68 on 44 degrees of freedom; Multiple R-squared: 0.8997, Adjusted R-squared: 0.8883 ; F-statistic: 78.96 on 5 and 44 DF,  p-value: greater than 2.2e minus16."/>
          <p:cNvPicPr>
            <a:picLocks noGrp="1" noChangeAspect="1" noChangeArrowheads="1"/>
          </p:cNvPicPr>
          <p:nvPr>
            <p:ph type="pic" sz="quarter" idx="11"/>
          </p:nvPr>
        </p:nvPicPr>
        <p:blipFill>
          <a:blip r:embed="rId2">
            <a:extLst>
              <a:ext uri="{28A0092B-C50C-407E-A947-70E740481C1C}">
                <a14:useLocalDpi xmlns:a14="http://schemas.microsoft.com/office/drawing/2010/main" val="0"/>
              </a:ext>
            </a:extLst>
          </a:blip>
          <a:stretch>
            <a:fillRect/>
          </a:stretch>
        </p:blipFill>
        <p:spPr bwMode="auto">
          <a:xfrm>
            <a:off x="228600" y="1390657"/>
            <a:ext cx="6376240" cy="30843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type="body" sz="quarter" idx="10"/>
          </p:nvPr>
        </p:nvSpPr>
        <p:spPr>
          <a:xfrm>
            <a:off x="6477000" y="4938621"/>
            <a:ext cx="2213081" cy="928779"/>
          </a:xfrm>
        </p:spPr>
        <p:txBody>
          <a:bodyPr>
            <a:normAutofit/>
          </a:bodyPr>
          <a:lstStyle/>
          <a:p>
            <a:pPr marL="0" indent="0">
              <a:buNone/>
            </a:pPr>
            <a:r>
              <a:rPr lang="en-US" dirty="0"/>
              <a:t>Nested </a:t>
            </a:r>
            <a:r>
              <a:rPr lang="en-US" i="1" dirty="0"/>
              <a:t>F</a:t>
            </a:r>
            <a:r>
              <a:rPr lang="en-US" dirty="0"/>
              <a:t> test (Section 3.6)</a:t>
            </a:r>
          </a:p>
        </p:txBody>
      </p:sp>
    </p:spTree>
    <p:extLst>
      <p:ext uri="{BB962C8B-B14F-4D97-AF65-F5344CB8AC3E}">
        <p14:creationId xmlns:p14="http://schemas.microsoft.com/office/powerpoint/2010/main" val="10295054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963877"/>
            <a:ext cx="2620771" cy="4930246"/>
          </a:xfrm>
        </p:spPr>
        <p:txBody>
          <a:bodyPr vert="horz" lIns="91440" tIns="45720" rIns="91440" bIns="45720" rtlCol="0" anchor="ctr">
            <a:normAutofit/>
          </a:bodyPr>
          <a:lstStyle/>
          <a:p>
            <a:pPr algn="r"/>
            <a:r>
              <a:rPr lang="en-US" altLang="en-US" sz="2800" kern="1200">
                <a:solidFill>
                  <a:schemeClr val="accent1"/>
                </a:solidFill>
                <a:latin typeface="+mj-lt"/>
                <a:ea typeface="+mj-ea"/>
                <a:cs typeface="+mj-cs"/>
              </a:rPr>
              <a:t>Data Transformations</a:t>
            </a:r>
            <a:endParaRPr lang="en-US" sz="2800" kern="1200">
              <a:solidFill>
                <a:schemeClr val="accent1"/>
              </a:solidFill>
              <a:latin typeface="+mj-lt"/>
              <a:ea typeface="+mj-ea"/>
              <a:cs typeface="+mj-cs"/>
            </a:endParaRPr>
          </a:p>
        </p:txBody>
      </p:sp>
      <p:cxnSp>
        <p:nvCxnSpPr>
          <p:cNvPr id="19"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sz="quarter" idx="10"/>
          </p:nvPr>
        </p:nvSpPr>
        <p:spPr>
          <a:xfrm>
            <a:off x="3732023" y="963877"/>
            <a:ext cx="4783327" cy="4930246"/>
          </a:xfrm>
        </p:spPr>
        <p:txBody>
          <a:bodyPr vert="horz" lIns="91440" tIns="45720" rIns="91440" bIns="45720" rtlCol="0" anchor="ctr">
            <a:normAutofit/>
          </a:bodyPr>
          <a:lstStyle/>
          <a:p>
            <a:r>
              <a:rPr lang="en-US" altLang="en-US" sz="2100" b="1"/>
              <a:t>Can be used to:</a:t>
            </a:r>
          </a:p>
          <a:p>
            <a:r>
              <a:rPr lang="en-US" altLang="en-US" sz="2100"/>
              <a:t>Address nonlinear patterns</a:t>
            </a:r>
          </a:p>
          <a:p>
            <a:r>
              <a:rPr lang="en-US" altLang="en-US" sz="2100"/>
              <a:t>Stabilize variance</a:t>
            </a:r>
          </a:p>
          <a:p>
            <a:r>
              <a:rPr lang="en-US" altLang="en-US" sz="2100"/>
              <a:t>Remove skewness from residual</a:t>
            </a:r>
          </a:p>
          <a:p>
            <a:r>
              <a:rPr lang="en-US" altLang="en-US" sz="2100"/>
              <a:t>Minimize effects of outliers</a:t>
            </a:r>
          </a:p>
        </p:txBody>
      </p:sp>
    </p:spTree>
    <p:extLst>
      <p:ext uri="{BB962C8B-B14F-4D97-AF65-F5344CB8AC3E}">
        <p14:creationId xmlns:p14="http://schemas.microsoft.com/office/powerpoint/2010/main" val="12204563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Common Transformations</a:t>
            </a:r>
          </a:p>
        </p:txBody>
      </p:sp>
      <p:sp>
        <p:nvSpPr>
          <p:cNvPr id="7" name="Content Placeholder 6"/>
          <p:cNvSpPr>
            <a:spLocks noGrp="1"/>
          </p:cNvSpPr>
          <p:nvPr>
            <p:ph sz="quarter" idx="10"/>
          </p:nvPr>
        </p:nvSpPr>
        <p:spPr>
          <a:xfrm>
            <a:off x="907237" y="1276350"/>
            <a:ext cx="6443922" cy="430355"/>
          </a:xfrm>
        </p:spPr>
        <p:txBody>
          <a:bodyPr>
            <a:normAutofit fontScale="92500" lnSpcReduction="10000"/>
          </a:bodyPr>
          <a:lstStyle/>
          <a:p>
            <a:pPr>
              <a:buNone/>
            </a:pPr>
            <a:r>
              <a:rPr lang="en-US" dirty="0"/>
              <a:t>For either the response (</a:t>
            </a:r>
            <a:r>
              <a:rPr lang="en-US" i="1" dirty="0"/>
              <a:t>Y</a:t>
            </a:r>
            <a:r>
              <a:rPr lang="en-US" dirty="0"/>
              <a:t>) or predictor (</a:t>
            </a:r>
            <a:r>
              <a:rPr lang="en-US" i="1" dirty="0"/>
              <a:t>X</a:t>
            </a:r>
            <a:r>
              <a:rPr lang="en-US" dirty="0"/>
              <a:t>)...</a:t>
            </a:r>
          </a:p>
        </p:txBody>
      </p:sp>
      <p:graphicFrame>
        <p:nvGraphicFramePr>
          <p:cNvPr id="2" name="Object 1" descr="A text followed by five equations is shown. &#10;The text reads, For either the response (Y) or predictor (X)…&#10;The first equation reads, Logarithm Y right arrow log open parenthesis Y close parenthesis&#10;The second equation reads, Square root Y right arrow square root of Y&#10;The third equation reads, Exponentiation Y right arrow e superscript Y&#10;The fourth equation reads, Power function Y right arrow Y superscript 3&#10;The fifth equation reads, Reciprocal Y right arrow 1 over Y"/>
          <p:cNvGraphicFramePr>
            <a:graphicFrameLocks noChangeAspect="1"/>
          </p:cNvGraphicFramePr>
          <p:nvPr>
            <p:extLst>
              <p:ext uri="{D42A27DB-BD31-4B8C-83A1-F6EECF244321}">
                <p14:modId xmlns:p14="http://schemas.microsoft.com/office/powerpoint/2010/main" val="2539376699"/>
              </p:ext>
            </p:extLst>
          </p:nvPr>
        </p:nvGraphicFramePr>
        <p:xfrm>
          <a:off x="1613043" y="1855513"/>
          <a:ext cx="5476126" cy="3964063"/>
        </p:xfrm>
        <a:graphic>
          <a:graphicData uri="http://schemas.openxmlformats.org/presentationml/2006/ole">
            <mc:AlternateContent xmlns:mc="http://schemas.openxmlformats.org/markup-compatibility/2006">
              <mc:Choice xmlns:v="urn:schemas-microsoft-com:vml" Requires="v">
                <p:oleObj spid="_x0000_s1028" name="Equation" r:id="rId3" imgW="1701720" imgH="1231560" progId="Equation.DSMT4">
                  <p:embed/>
                </p:oleObj>
              </mc:Choice>
              <mc:Fallback>
                <p:oleObj name="Equation" r:id="rId3" imgW="1701720" imgH="1231560" progId="Equation.DSMT4">
                  <p:embed/>
                  <p:pic>
                    <p:nvPicPr>
                      <p:cNvPr id="2" name="Object 1" descr="A text followed by five equations is shown. &#10;The text reads, For either the response (Y) or predictor (X)…&#10;The first equation reads, Logarithm Y right arrow log open parenthesis Y close parenthesis&#10;The second equation reads, Square root Y right arrow square root of Y&#10;The third equation reads, Exponentiation Y right arrow e superscript Y&#10;The fourth equation reads, Power function Y right arrow Y superscript 3&#10;The fifth equation reads, Reciprocal Y right arrow 1 over Y"/>
                      <p:cNvPicPr/>
                      <p:nvPr/>
                    </p:nvPicPr>
                    <p:blipFill>
                      <a:blip r:embed="rId4"/>
                      <a:stretch>
                        <a:fillRect/>
                      </a:stretch>
                    </p:blipFill>
                    <p:spPr>
                      <a:xfrm>
                        <a:off x="1613043" y="1855513"/>
                        <a:ext cx="5476126" cy="3964063"/>
                      </a:xfrm>
                      <a:prstGeom prst="rect">
                        <a:avLst/>
                      </a:prstGeom>
                    </p:spPr>
                  </p:pic>
                </p:oleObj>
              </mc:Fallback>
            </mc:AlternateContent>
          </a:graphicData>
        </a:graphic>
      </p:graphicFrame>
    </p:spTree>
    <p:extLst>
      <p:ext uri="{BB962C8B-B14F-4D97-AF65-F5344CB8AC3E}">
        <p14:creationId xmlns:p14="http://schemas.microsoft.com/office/powerpoint/2010/main" val="2457190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40699" y="687480"/>
            <a:ext cx="5605629" cy="994172"/>
          </a:xfrm>
        </p:spPr>
        <p:txBody>
          <a:bodyPr vert="horz" lIns="91440" tIns="45720" rIns="91440" bIns="45720" rtlCol="0" anchor="ctr">
            <a:normAutofit/>
          </a:bodyPr>
          <a:lstStyle/>
          <a:p>
            <a:r>
              <a:rPr lang="en-US" altLang="en-US" sz="3850" kern="1200">
                <a:solidFill>
                  <a:schemeClr val="tx1"/>
                </a:solidFill>
                <a:latin typeface="+mj-lt"/>
                <a:ea typeface="+mj-ea"/>
                <a:cs typeface="+mj-cs"/>
              </a:rPr>
              <a:t>Example: Planets</a:t>
            </a:r>
            <a:endParaRPr lang="en-US" sz="3850" kern="1200">
              <a:solidFill>
                <a:schemeClr val="tx1"/>
              </a:solidFill>
              <a:latin typeface="+mj-lt"/>
              <a:ea typeface="+mj-ea"/>
              <a:cs typeface="+mj-cs"/>
            </a:endParaRPr>
          </a:p>
        </p:txBody>
      </p:sp>
      <p:sp>
        <p:nvSpPr>
          <p:cNvPr id="3" name="Content Placeholder 2"/>
          <p:cNvSpPr>
            <a:spLocks noGrp="1"/>
          </p:cNvSpPr>
          <p:nvPr>
            <p:ph sz="quarter" idx="10"/>
          </p:nvPr>
        </p:nvSpPr>
        <p:spPr>
          <a:xfrm>
            <a:off x="852321" y="2227943"/>
            <a:ext cx="5033221" cy="3788227"/>
          </a:xfrm>
        </p:spPr>
        <p:txBody>
          <a:bodyPr vert="horz" lIns="91440" tIns="45720" rIns="91440" bIns="45720" rtlCol="0" anchor="ctr">
            <a:normAutofit/>
          </a:bodyPr>
          <a:lstStyle/>
          <a:p>
            <a:r>
              <a:rPr lang="en-US" altLang="en-US" sz="1300" i="1" dirty="0"/>
              <a:t>Year</a:t>
            </a:r>
            <a:r>
              <a:rPr lang="en-US" altLang="en-US" sz="1300" dirty="0"/>
              <a:t> = length of the “</a:t>
            </a:r>
            <a:r>
              <a:rPr lang="en-US" altLang="ja-JP" sz="1300" dirty="0"/>
              <a:t>year” for planets</a:t>
            </a:r>
          </a:p>
          <a:p>
            <a:pPr>
              <a:spcBef>
                <a:spcPct val="0"/>
              </a:spcBef>
            </a:pPr>
            <a:r>
              <a:rPr lang="en-US" altLang="en-US" sz="1300" i="1" dirty="0"/>
              <a:t>X</a:t>
            </a:r>
            <a:r>
              <a:rPr lang="en-US" altLang="en-US" sz="1300" dirty="0"/>
              <a:t> = distance from the Sun</a:t>
            </a:r>
          </a:p>
          <a:p>
            <a:pPr>
              <a:spcBef>
                <a:spcPct val="0"/>
              </a:spcBef>
            </a:pPr>
            <a:endParaRPr lang="en-US" altLang="en-US" sz="1300" dirty="0"/>
          </a:p>
          <a:p>
            <a:pPr marL="0" indent="0">
              <a:buNone/>
            </a:pPr>
            <a:r>
              <a:rPr lang="en-US" altLang="en-US" sz="1300" dirty="0">
                <a:latin typeface="Courier" pitchFamily="2" charset="0"/>
              </a:rPr>
              <a:t>library(</a:t>
            </a:r>
            <a:r>
              <a:rPr lang="en-US" altLang="en-US" sz="1300" dirty="0" err="1">
                <a:latin typeface="Courier" pitchFamily="2" charset="0"/>
              </a:rPr>
              <a:t>tidyverse</a:t>
            </a:r>
            <a:r>
              <a:rPr lang="en-US" altLang="en-US" sz="1300" dirty="0">
                <a:latin typeface="Courier" pitchFamily="2" charset="0"/>
              </a:rPr>
              <a:t>)</a:t>
            </a:r>
          </a:p>
          <a:p>
            <a:pPr marL="0" indent="0">
              <a:buNone/>
            </a:pPr>
            <a:r>
              <a:rPr lang="en-US" altLang="en-US" sz="1300" dirty="0">
                <a:latin typeface="Courier" pitchFamily="2" charset="0"/>
              </a:rPr>
              <a:t>Planets&lt;-</a:t>
            </a:r>
            <a:r>
              <a:rPr lang="en-US" altLang="en-US" sz="1300" dirty="0" err="1">
                <a:latin typeface="Courier" pitchFamily="2" charset="0"/>
              </a:rPr>
              <a:t>read.csv</a:t>
            </a:r>
            <a:r>
              <a:rPr lang="en-US" altLang="en-US" sz="1300" dirty="0">
                <a:latin typeface="Courier" pitchFamily="2" charset="0"/>
              </a:rPr>
              <a:t>(</a:t>
            </a:r>
            <a:r>
              <a:rPr lang="en-US" altLang="en-US" sz="1300" dirty="0" err="1">
                <a:latin typeface="Courier" pitchFamily="2" charset="0"/>
              </a:rPr>
              <a:t>url</a:t>
            </a:r>
            <a:r>
              <a:rPr lang="en-US" altLang="en-US" sz="1300" dirty="0">
                <a:latin typeface="Courier" pitchFamily="2" charset="0"/>
              </a:rPr>
              <a:t>("https://sds291.netlify.com/15/</a:t>
            </a:r>
            <a:r>
              <a:rPr lang="en-US" altLang="en-US" sz="1300" dirty="0" err="1">
                <a:latin typeface="Courier" pitchFamily="2" charset="0"/>
              </a:rPr>
              <a:t>Planets.csv</a:t>
            </a:r>
            <a:r>
              <a:rPr lang="en-US" altLang="en-US" sz="1300" dirty="0">
                <a:latin typeface="Courier" pitchFamily="2" charset="0"/>
              </a:rPr>
              <a:t>"))</a:t>
            </a:r>
          </a:p>
          <a:p>
            <a:pPr marL="0" indent="0">
              <a:buNone/>
            </a:pPr>
            <a:endParaRPr lang="en-US" altLang="en-US" sz="1300" dirty="0">
              <a:latin typeface="Courier" pitchFamily="2" charset="0"/>
            </a:endParaRPr>
          </a:p>
          <a:p>
            <a:pPr marL="0" indent="0">
              <a:buNone/>
            </a:pPr>
            <a:r>
              <a:rPr lang="en-US" altLang="en-US" sz="1300" dirty="0" err="1">
                <a:latin typeface="Courier" pitchFamily="2" charset="0"/>
              </a:rPr>
              <a:t>qplot</a:t>
            </a:r>
            <a:r>
              <a:rPr lang="en-US" altLang="en-US" sz="1300" dirty="0">
                <a:latin typeface="Courier" pitchFamily="2" charset="0"/>
              </a:rPr>
              <a:t>(x=Distance, y=Year, data=Planets)</a:t>
            </a:r>
          </a:p>
          <a:p>
            <a:pPr marL="0" indent="0">
              <a:buNone/>
            </a:pPr>
            <a:endParaRPr lang="en-US" altLang="en-US" sz="1300" dirty="0">
              <a:latin typeface="Courier" pitchFamily="2" charset="0"/>
            </a:endParaRPr>
          </a:p>
          <a:p>
            <a:pPr marL="0" indent="0">
              <a:buNone/>
            </a:pPr>
            <a:r>
              <a:rPr lang="en-US" altLang="en-US" sz="1300" dirty="0">
                <a:latin typeface="Courier" pitchFamily="2" charset="0"/>
              </a:rPr>
              <a:t>Planets &lt;- Planets %&gt;%</a:t>
            </a:r>
          </a:p>
          <a:p>
            <a:pPr marL="0" indent="0">
              <a:buNone/>
            </a:pPr>
            <a:r>
              <a:rPr lang="en-US" altLang="en-US" sz="1300" dirty="0">
                <a:latin typeface="Courier" pitchFamily="2" charset="0"/>
              </a:rPr>
              <a:t>	mutate(</a:t>
            </a:r>
            <a:r>
              <a:rPr lang="en-US" altLang="en-US" sz="1300" dirty="0" err="1">
                <a:latin typeface="Courier" pitchFamily="2" charset="0"/>
              </a:rPr>
              <a:t>newyear</a:t>
            </a:r>
            <a:r>
              <a:rPr lang="en-US" altLang="en-US" sz="1300" dirty="0">
                <a:latin typeface="Courier" pitchFamily="2" charset="0"/>
              </a:rPr>
              <a:t>=Year^(2/3))</a:t>
            </a:r>
          </a:p>
          <a:p>
            <a:pPr marL="0" indent="0">
              <a:buNone/>
            </a:pPr>
            <a:endParaRPr lang="en-US" altLang="en-US" sz="1300" dirty="0">
              <a:latin typeface="Courier" pitchFamily="2" charset="0"/>
            </a:endParaRPr>
          </a:p>
          <a:p>
            <a:pPr marL="0" indent="0">
              <a:buNone/>
            </a:pPr>
            <a:r>
              <a:rPr lang="en-US" altLang="en-US" sz="1300" dirty="0" err="1">
                <a:latin typeface="Courier" pitchFamily="2" charset="0"/>
              </a:rPr>
              <a:t>qplot</a:t>
            </a:r>
            <a:r>
              <a:rPr lang="en-US" altLang="en-US" sz="1300" dirty="0">
                <a:latin typeface="Courier" pitchFamily="2" charset="0"/>
              </a:rPr>
              <a:t>(x=Distance, y=</a:t>
            </a:r>
            <a:r>
              <a:rPr lang="en-US" altLang="en-US" sz="1300" dirty="0" err="1">
                <a:latin typeface="Courier" pitchFamily="2" charset="0"/>
              </a:rPr>
              <a:t>newyear</a:t>
            </a:r>
            <a:r>
              <a:rPr lang="en-US" altLang="en-US" sz="1300" dirty="0">
                <a:latin typeface="Courier" pitchFamily="2" charset="0"/>
              </a:rPr>
              <a:t>, data=Planets)</a:t>
            </a:r>
          </a:p>
        </p:txBody>
      </p:sp>
      <p:sp>
        <p:nvSpPr>
          <p:cNvPr id="10" name="Rectangle 9">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89435" y="0"/>
            <a:ext cx="195456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Oval 11">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567" y="2369132"/>
            <a:ext cx="2119736" cy="2119736"/>
          </a:xfrm>
          <a:prstGeom prst="ellipse">
            <a:avLst/>
          </a:prstGeom>
          <a:solidFill>
            <a:srgbClr val="FFFFFF"/>
          </a:solid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7" name="Graphic 6" descr="Solar system">
            <a:extLst>
              <a:ext uri="{FF2B5EF4-FFF2-40B4-BE49-F238E27FC236}">
                <a16:creationId xmlns:a16="http://schemas.microsoft.com/office/drawing/2014/main" id="{2C882212-4B52-496C-A031-E739E224D4D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24964" y="2865141"/>
            <a:ext cx="1143455" cy="1143455"/>
          </a:xfrm>
          <a:prstGeom prst="rect">
            <a:avLst/>
          </a:prstGeom>
        </p:spPr>
      </p:pic>
    </p:spTree>
    <p:extLst>
      <p:ext uri="{BB962C8B-B14F-4D97-AF65-F5344CB8AC3E}">
        <p14:creationId xmlns:p14="http://schemas.microsoft.com/office/powerpoint/2010/main" val="3980512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20040"/>
            <a:ext cx="8661654"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8650" y="963877"/>
            <a:ext cx="2620771" cy="4930246"/>
          </a:xfrm>
        </p:spPr>
        <p:txBody>
          <a:bodyPr vert="horz" lIns="91440" tIns="45720" rIns="91440" bIns="45720" rtlCol="0" anchor="ctr">
            <a:normAutofit/>
          </a:bodyPr>
          <a:lstStyle/>
          <a:p>
            <a:pPr algn="r"/>
            <a:r>
              <a:rPr lang="en-US" altLang="en-US" kern="1200">
                <a:solidFill>
                  <a:schemeClr val="accent1"/>
                </a:solidFill>
                <a:latin typeface="+mj-lt"/>
                <a:ea typeface="+mj-ea"/>
                <a:cs typeface="+mj-cs"/>
              </a:rPr>
              <a:t>Example: Planets</a:t>
            </a:r>
            <a:endParaRPr lang="en-US" kern="1200">
              <a:solidFill>
                <a:schemeClr val="accent1"/>
              </a:solidFill>
              <a:latin typeface="+mj-lt"/>
              <a:ea typeface="+mj-ea"/>
              <a:cs typeface="+mj-cs"/>
            </a:endParaRP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90722"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sz="quarter" idx="10"/>
          </p:nvPr>
        </p:nvSpPr>
        <p:spPr>
          <a:xfrm>
            <a:off x="3732023" y="963877"/>
            <a:ext cx="4783327" cy="4930246"/>
          </a:xfrm>
        </p:spPr>
        <p:txBody>
          <a:bodyPr vert="horz" lIns="91440" tIns="45720" rIns="91440" bIns="45720" rtlCol="0" anchor="ctr">
            <a:normAutofit/>
          </a:bodyPr>
          <a:lstStyle/>
          <a:p>
            <a:r>
              <a:rPr lang="en-US" altLang="en-US" sz="2100">
                <a:hlinkClick r:id="rId2"/>
              </a:rPr>
              <a:t>Planets.R</a:t>
            </a:r>
            <a:endParaRPr lang="en-US" altLang="en-US" sz="2100"/>
          </a:p>
          <a:p>
            <a:pPr>
              <a:spcBef>
                <a:spcPts val="544"/>
              </a:spcBef>
            </a:pPr>
            <a:r>
              <a:rPr lang="en-US" altLang="en-US" sz="2100" i="1"/>
              <a:t>Y </a:t>
            </a:r>
            <a:r>
              <a:rPr lang="en-US" altLang="en-US" sz="2100"/>
              <a:t>= length of the “</a:t>
            </a:r>
            <a:r>
              <a:rPr lang="en-US" altLang="ja-JP" sz="2100"/>
              <a:t>year” for planets</a:t>
            </a:r>
          </a:p>
          <a:p>
            <a:pPr>
              <a:spcBef>
                <a:spcPts val="544"/>
              </a:spcBef>
            </a:pPr>
            <a:r>
              <a:rPr lang="en-US" altLang="en-US" sz="2100" i="1"/>
              <a:t>X </a:t>
            </a:r>
            <a:r>
              <a:rPr lang="en-US" altLang="en-US" sz="2100"/>
              <a:t>= distance from the Sun</a:t>
            </a:r>
          </a:p>
          <a:p>
            <a:pPr marL="260747">
              <a:spcBef>
                <a:spcPct val="0"/>
              </a:spcBef>
            </a:pPr>
            <a:endParaRPr lang="en-US" altLang="en-US" sz="2100"/>
          </a:p>
          <a:p>
            <a:pPr marL="260747">
              <a:spcBef>
                <a:spcPct val="0"/>
              </a:spcBef>
            </a:pPr>
            <a:r>
              <a:rPr lang="en-US" altLang="en-US" sz="2100" b="1"/>
              <a:t>Try scatterplots and SLM with</a:t>
            </a:r>
          </a:p>
          <a:p>
            <a:pPr marL="260747">
              <a:spcBef>
                <a:spcPct val="0"/>
              </a:spcBef>
            </a:pPr>
            <a:r>
              <a:rPr lang="en-US" altLang="en-US" sz="2100" i="1"/>
              <a:t>Y </a:t>
            </a:r>
            <a:r>
              <a:rPr lang="en-US" altLang="en-US" sz="2100"/>
              <a:t>vs. </a:t>
            </a:r>
            <a:r>
              <a:rPr lang="en-US" altLang="en-US" sz="2100" i="1"/>
              <a:t>X</a:t>
            </a:r>
          </a:p>
          <a:p>
            <a:pPr marL="260747">
              <a:spcBef>
                <a:spcPct val="0"/>
              </a:spcBef>
            </a:pPr>
            <a:r>
              <a:rPr lang="en-US" altLang="en-US" sz="2100"/>
              <a:t>log(</a:t>
            </a:r>
            <a:r>
              <a:rPr lang="en-US" altLang="en-US" sz="2100" i="1"/>
              <a:t>Y</a:t>
            </a:r>
            <a:r>
              <a:rPr lang="en-US" altLang="en-US" sz="2100"/>
              <a:t>) vs. </a:t>
            </a:r>
            <a:r>
              <a:rPr lang="en-US" altLang="en-US" sz="2100" i="1"/>
              <a:t>X</a:t>
            </a:r>
          </a:p>
          <a:p>
            <a:pPr marL="260747">
              <a:spcBef>
                <a:spcPct val="0"/>
              </a:spcBef>
            </a:pPr>
            <a:r>
              <a:rPr lang="en-US" altLang="en-US" sz="2100" i="1"/>
              <a:t>Y</a:t>
            </a:r>
            <a:r>
              <a:rPr lang="en-US" altLang="en-US" sz="2100"/>
              <a:t> vs. log(</a:t>
            </a:r>
            <a:r>
              <a:rPr lang="en-US" altLang="en-US" sz="2100" i="1"/>
              <a:t>X</a:t>
            </a:r>
            <a:r>
              <a:rPr lang="en-US" altLang="en-US" sz="2100"/>
              <a:t>)</a:t>
            </a:r>
          </a:p>
          <a:p>
            <a:pPr marL="260747">
              <a:spcBef>
                <a:spcPct val="0"/>
              </a:spcBef>
            </a:pPr>
            <a:r>
              <a:rPr lang="en-US" altLang="en-US" sz="2100"/>
              <a:t>log(</a:t>
            </a:r>
            <a:r>
              <a:rPr lang="en-US" altLang="en-US" sz="2100" i="1"/>
              <a:t>Y</a:t>
            </a:r>
            <a:r>
              <a:rPr lang="en-US" altLang="en-US" sz="2100"/>
              <a:t>) vs. log(</a:t>
            </a:r>
            <a:r>
              <a:rPr lang="en-US" altLang="en-US" sz="2100" i="1"/>
              <a:t>X</a:t>
            </a:r>
            <a:r>
              <a:rPr lang="en-US" altLang="en-US" sz="2100"/>
              <a:t>)</a:t>
            </a:r>
          </a:p>
          <a:p>
            <a:pPr marL="260747">
              <a:spcBef>
                <a:spcPct val="0"/>
              </a:spcBef>
            </a:pPr>
            <a:endParaRPr lang="en-US" altLang="en-US" sz="2100"/>
          </a:p>
          <a:p>
            <a:pPr marL="260747">
              <a:spcBef>
                <a:spcPct val="0"/>
              </a:spcBef>
            </a:pPr>
            <a:r>
              <a:rPr lang="en-US" altLang="en-US" sz="2100"/>
              <a:t>Note: the </a:t>
            </a:r>
            <a:r>
              <a:rPr lang="en-US" altLang="en-US" sz="2100">
                <a:hlinkClick r:id="rId3"/>
              </a:rPr>
              <a:t>default log </a:t>
            </a:r>
            <a:r>
              <a:rPr lang="en-US" altLang="en-US" sz="2100"/>
              <a:t>in R is </a:t>
            </a:r>
            <a:r>
              <a:rPr lang="en-US" altLang="en-US" sz="2100">
                <a:hlinkClick r:id="rId4"/>
              </a:rPr>
              <a:t>natural log </a:t>
            </a:r>
            <a:r>
              <a:rPr lang="en-US" altLang="en-US" sz="2100"/>
              <a:t>(ln) or log base e.</a:t>
            </a:r>
          </a:p>
        </p:txBody>
      </p:sp>
    </p:spTree>
    <p:extLst>
      <p:ext uri="{BB962C8B-B14F-4D97-AF65-F5344CB8AC3E}">
        <p14:creationId xmlns:p14="http://schemas.microsoft.com/office/powerpoint/2010/main" val="992305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55CD764-972B-4CA5-A885-53E55C63E1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5770" y="1042416"/>
            <a:ext cx="2850114" cy="4793762"/>
          </a:xfrm>
        </p:spPr>
        <p:txBody>
          <a:bodyPr vert="horz" lIns="91440" tIns="45720" rIns="91440" bIns="45720" rtlCol="0" anchor="ctr">
            <a:normAutofit/>
          </a:bodyPr>
          <a:lstStyle/>
          <a:p>
            <a:r>
              <a:rPr lang="en-US" altLang="en-US" sz="4200" kern="1200">
                <a:solidFill>
                  <a:schemeClr val="tx1"/>
                </a:solidFill>
                <a:latin typeface="+mj-lt"/>
                <a:ea typeface="+mj-ea"/>
                <a:cs typeface="+mj-cs"/>
              </a:rPr>
              <a:t>Example: Mammal Species (1 of 2)</a:t>
            </a:r>
            <a:endParaRPr lang="en-US" sz="4200" kern="1200">
              <a:solidFill>
                <a:schemeClr val="tx1"/>
              </a:solidFill>
              <a:latin typeface="+mj-lt"/>
              <a:ea typeface="+mj-ea"/>
              <a:cs typeface="+mj-cs"/>
            </a:endParaRPr>
          </a:p>
        </p:txBody>
      </p:sp>
      <p:grpSp>
        <p:nvGrpSpPr>
          <p:cNvPr id="13" name="Group 12">
            <a:extLst>
              <a:ext uri="{FF2B5EF4-FFF2-40B4-BE49-F238E27FC236}">
                <a16:creationId xmlns:a16="http://schemas.microsoft.com/office/drawing/2014/main" id="{2FA2A407-516C-4590-9403-34038E9BB6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125" y="2761488"/>
            <a:ext cx="181579" cy="1340860"/>
            <a:chOff x="56167" y="2761488"/>
            <a:chExt cx="242107" cy="1340860"/>
          </a:xfrm>
        </p:grpSpPr>
        <p:sp>
          <p:nvSpPr>
            <p:cNvPr id="14" name="Rectangle 2">
              <a:extLst>
                <a:ext uri="{FF2B5EF4-FFF2-40B4-BE49-F238E27FC236}">
                  <a16:creationId xmlns:a16="http://schemas.microsoft.com/office/drawing/2014/main" id="{D3F47A57-50EC-4964-85FA-84B326B772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33124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59">
              <a:extLst>
                <a:ext uri="{FF2B5EF4-FFF2-40B4-BE49-F238E27FC236}">
                  <a16:creationId xmlns:a16="http://schemas.microsoft.com/office/drawing/2014/main" id="{03467C0A-5C92-4A25-BA16-53665D54B8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33124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2">
              <a:extLst>
                <a:ext uri="{FF2B5EF4-FFF2-40B4-BE49-F238E27FC236}">
                  <a16:creationId xmlns:a16="http://schemas.microsoft.com/office/drawing/2014/main" id="{435F4864-0253-4261-9AED-5E798B971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18913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59">
              <a:extLst>
                <a:ext uri="{FF2B5EF4-FFF2-40B4-BE49-F238E27FC236}">
                  <a16:creationId xmlns:a16="http://schemas.microsoft.com/office/drawing/2014/main" id="{6BEA136C-3A72-42D2-9D59-E9403321BD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18913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2">
              <a:extLst>
                <a:ext uri="{FF2B5EF4-FFF2-40B4-BE49-F238E27FC236}">
                  <a16:creationId xmlns:a16="http://schemas.microsoft.com/office/drawing/2014/main" id="{306AAEAC-F37D-46C1-B3C8-293E7014EB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04701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59">
              <a:extLst>
                <a:ext uri="{FF2B5EF4-FFF2-40B4-BE49-F238E27FC236}">
                  <a16:creationId xmlns:a16="http://schemas.microsoft.com/office/drawing/2014/main" id="{3139D819-91EA-46A0-93FF-45FF7A8A8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04701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2">
              <a:extLst>
                <a:ext uri="{FF2B5EF4-FFF2-40B4-BE49-F238E27FC236}">
                  <a16:creationId xmlns:a16="http://schemas.microsoft.com/office/drawing/2014/main" id="{08F35BD0-1ED8-41A6-B3CE-C40EAA0041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290490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59">
              <a:extLst>
                <a:ext uri="{FF2B5EF4-FFF2-40B4-BE49-F238E27FC236}">
                  <a16:creationId xmlns:a16="http://schemas.microsoft.com/office/drawing/2014/main" id="{C2886557-BD78-4C10-BB29-2E34CD8C8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290490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
              <a:extLst>
                <a:ext uri="{FF2B5EF4-FFF2-40B4-BE49-F238E27FC236}">
                  <a16:creationId xmlns:a16="http://schemas.microsoft.com/office/drawing/2014/main" id="{CACD67D1-ACC3-43BE-9A0A-7713F6F097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276279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59">
              <a:extLst>
                <a:ext uri="{FF2B5EF4-FFF2-40B4-BE49-F238E27FC236}">
                  <a16:creationId xmlns:a16="http://schemas.microsoft.com/office/drawing/2014/main" id="{A4E2C77A-D17B-4792-9ED5-2872383236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276279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
              <a:extLst>
                <a:ext uri="{FF2B5EF4-FFF2-40B4-BE49-F238E27FC236}">
                  <a16:creationId xmlns:a16="http://schemas.microsoft.com/office/drawing/2014/main" id="{ABE3CB03-D3EF-45F1-8FBD-E9B86CDD16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40418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59">
              <a:extLst>
                <a:ext uri="{FF2B5EF4-FFF2-40B4-BE49-F238E27FC236}">
                  <a16:creationId xmlns:a16="http://schemas.microsoft.com/office/drawing/2014/main" id="{26C9EA63-B864-4041-AD52-E26240DA3D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4041817"/>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
              <a:extLst>
                <a:ext uri="{FF2B5EF4-FFF2-40B4-BE49-F238E27FC236}">
                  <a16:creationId xmlns:a16="http://schemas.microsoft.com/office/drawing/2014/main" id="{DFD9C0DC-3AA4-48DE-8C65-AB56C588FB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89970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59">
              <a:extLst>
                <a:ext uri="{FF2B5EF4-FFF2-40B4-BE49-F238E27FC236}">
                  <a16:creationId xmlns:a16="http://schemas.microsoft.com/office/drawing/2014/main" id="{82D52FD4-9CAA-4610-A07A-289A740AF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899703"/>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
              <a:extLst>
                <a:ext uri="{FF2B5EF4-FFF2-40B4-BE49-F238E27FC236}">
                  <a16:creationId xmlns:a16="http://schemas.microsoft.com/office/drawing/2014/main" id="{D0436FA3-25D9-4C12-8F4A-80A407954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75758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59">
              <a:extLst>
                <a:ext uri="{FF2B5EF4-FFF2-40B4-BE49-F238E27FC236}">
                  <a16:creationId xmlns:a16="http://schemas.microsoft.com/office/drawing/2014/main" id="{49101D1B-A82E-40CF-9A50-754308C21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757589"/>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
              <a:extLst>
                <a:ext uri="{FF2B5EF4-FFF2-40B4-BE49-F238E27FC236}">
                  <a16:creationId xmlns:a16="http://schemas.microsoft.com/office/drawing/2014/main" id="{4F434848-83AC-4070-8D97-8A006210FE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61547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59">
              <a:extLst>
                <a:ext uri="{FF2B5EF4-FFF2-40B4-BE49-F238E27FC236}">
                  <a16:creationId xmlns:a16="http://schemas.microsoft.com/office/drawing/2014/main" id="{40745A98-11F5-47FE-9220-B93A61DA97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615475"/>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2">
              <a:extLst>
                <a:ext uri="{FF2B5EF4-FFF2-40B4-BE49-F238E27FC236}">
                  <a16:creationId xmlns:a16="http://schemas.microsoft.com/office/drawing/2014/main" id="{47B6E1B3-283D-4CF7-970C-352DB472E5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237744" y="347336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59">
              <a:extLst>
                <a:ext uri="{FF2B5EF4-FFF2-40B4-BE49-F238E27FC236}">
                  <a16:creationId xmlns:a16="http://schemas.microsoft.com/office/drawing/2014/main" id="{7675737E-FE46-420B-B3AF-75399E8FC9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4864" y="3473361"/>
              <a:ext cx="61834"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Rectangle 34">
            <a:extLst>
              <a:ext uri="{FF2B5EF4-FFF2-40B4-BE49-F238E27FC236}">
                <a16:creationId xmlns:a16="http://schemas.microsoft.com/office/drawing/2014/main" id="{E3E51905-F374-4E1A-97CF-B741584B7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32953" y="1"/>
            <a:ext cx="201104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A210685A-6235-45A7-850D-A6F555466E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4690" y="767714"/>
            <a:ext cx="4841231" cy="53225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5"/>
          <p:cNvSpPr>
            <a:spLocks noGrp="1"/>
          </p:cNvSpPr>
          <p:nvPr>
            <p:ph sz="quarter" idx="10"/>
          </p:nvPr>
        </p:nvSpPr>
        <p:spPr>
          <a:xfrm>
            <a:off x="4121331" y="1178446"/>
            <a:ext cx="4247134" cy="4543599"/>
          </a:xfrm>
        </p:spPr>
        <p:txBody>
          <a:bodyPr vert="horz" lIns="91440" tIns="45720" rIns="91440" bIns="45720" rtlCol="0" anchor="ctr">
            <a:normAutofit/>
          </a:bodyPr>
          <a:lstStyle/>
          <a:p>
            <a:pPr marL="0"/>
            <a:r>
              <a:rPr lang="en-US" altLang="en-US" sz="1600" i="1" dirty="0">
                <a:solidFill>
                  <a:srgbClr val="FFFFFF"/>
                </a:solidFill>
              </a:rPr>
              <a:t>Y</a:t>
            </a:r>
            <a:r>
              <a:rPr lang="en-US" altLang="en-US" sz="1600" dirty="0">
                <a:solidFill>
                  <a:srgbClr val="FFFFFF"/>
                </a:solidFill>
              </a:rPr>
              <a:t> = number of mammal species on an island</a:t>
            </a:r>
          </a:p>
          <a:p>
            <a:pPr marL="0"/>
            <a:r>
              <a:rPr lang="en-US" altLang="en-US" sz="1600" i="1" dirty="0">
                <a:solidFill>
                  <a:srgbClr val="FFFFFF"/>
                </a:solidFill>
              </a:rPr>
              <a:t>X</a:t>
            </a:r>
            <a:r>
              <a:rPr lang="en-US" altLang="en-US" sz="1600" dirty="0">
                <a:solidFill>
                  <a:srgbClr val="FFFFFF"/>
                </a:solidFill>
              </a:rPr>
              <a:t> = area of the island</a:t>
            </a:r>
          </a:p>
          <a:p>
            <a:pPr marL="0"/>
            <a:endParaRPr lang="en-US" altLang="en-US" sz="1600" dirty="0">
              <a:solidFill>
                <a:srgbClr val="FFFFFF"/>
              </a:solidFill>
            </a:endParaRPr>
          </a:p>
          <a:p>
            <a:pPr marL="0"/>
            <a:r>
              <a:rPr lang="en-US" altLang="en-US" sz="1600" dirty="0">
                <a:solidFill>
                  <a:srgbClr val="FFFFFF"/>
                </a:solidFill>
              </a:rPr>
              <a:t>Data on 14 islands in Southeast Asia are stored in </a:t>
            </a:r>
            <a:r>
              <a:rPr lang="en-US" altLang="en-US" sz="1600" dirty="0" err="1">
                <a:solidFill>
                  <a:srgbClr val="FFFFFF"/>
                </a:solidFill>
                <a:latin typeface="Courier" pitchFamily="2" charset="0"/>
              </a:rPr>
              <a:t>SpeciesArea</a:t>
            </a:r>
            <a:r>
              <a:rPr lang="en-US" altLang="en-US" sz="1600" dirty="0">
                <a:solidFill>
                  <a:srgbClr val="FFFFFF"/>
                </a:solidFill>
                <a:latin typeface="Courier" pitchFamily="2" charset="0"/>
              </a:rPr>
              <a:t>.</a:t>
            </a:r>
          </a:p>
        </p:txBody>
      </p:sp>
    </p:spTree>
    <p:extLst>
      <p:ext uri="{BB962C8B-B14F-4D97-AF65-F5344CB8AC3E}">
        <p14:creationId xmlns:p14="http://schemas.microsoft.com/office/powerpoint/2010/main" val="3802961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Indonesian Map</a:t>
            </a:r>
          </a:p>
        </p:txBody>
      </p:sp>
      <p:pic>
        <p:nvPicPr>
          <p:cNvPr id="6" name="Picture 2" descr="An Indonesian map shows Thailand in the north, Pacific Ocean in the east, Australia in the south, and Indian Ocean in the west. The international boundary marks the borders of Burma, Thailand, Vietnam, Cambodia, Malaysia, New Guinea, and Brunei.&#10;The national capitals marked are Rangoon in Burma, Bangkok in Thailand, Phnom Penh in Cambodia, Manila in Philippines, Kuala Lumpur in Malaysia, Singapore in Singapore, Bandar Seri Begawan in Brunei, Jakarta in Indonesia, and Dili in Timor.&#10;The railroads and roads are marked in Burma, Thailand, Cambodia, Vietnam, Malaysia, Philippines, Singapore, throughout Indonesia, North Australia, and Sulawesi."/>
          <p:cNvPicPr>
            <a:picLocks noGrp="1" noChangeAspect="1" noChangeArrowheads="1"/>
          </p:cNvPicPr>
          <p:nvPr>
            <p:ph type="pic" sz="quarter" idx="11"/>
          </p:nvPr>
        </p:nvPicPr>
        <p:blipFill>
          <a:blip r:embed="rId3">
            <a:extLst>
              <a:ext uri="{28A0092B-C50C-407E-A947-70E740481C1C}">
                <a14:useLocalDpi xmlns:a14="http://schemas.microsoft.com/office/drawing/2010/main" val="0"/>
              </a:ext>
            </a:extLst>
          </a:blip>
          <a:stretch>
            <a:fillRect/>
          </a:stretch>
        </p:blipFill>
        <p:spPr bwMode="auto">
          <a:xfrm>
            <a:off x="1903363" y="1955440"/>
            <a:ext cx="5315846" cy="35186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2652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US" dirty="0">
                <a:solidFill>
                  <a:schemeClr val="tx1"/>
                </a:solidFill>
              </a:rPr>
              <a:t>Example: Mammal Species (2 of 2)</a:t>
            </a:r>
            <a:endParaRPr lang="en-US" dirty="0">
              <a:solidFill>
                <a:schemeClr val="tx1"/>
              </a:solidFill>
            </a:endParaRPr>
          </a:p>
        </p:txBody>
      </p:sp>
      <p:sp>
        <p:nvSpPr>
          <p:cNvPr id="3" name="Content Placeholder 2"/>
          <p:cNvSpPr>
            <a:spLocks noGrp="1"/>
          </p:cNvSpPr>
          <p:nvPr>
            <p:ph idx="1"/>
          </p:nvPr>
        </p:nvSpPr>
        <p:spPr>
          <a:xfrm>
            <a:off x="45720" y="929076"/>
            <a:ext cx="9098279" cy="393971"/>
          </a:xfrm>
        </p:spPr>
        <p:txBody>
          <a:bodyPr>
            <a:normAutofit/>
          </a:bodyPr>
          <a:lstStyle/>
          <a:p>
            <a:pPr algn="ctr">
              <a:buNone/>
            </a:pPr>
            <a:r>
              <a:rPr lang="en-US" altLang="en-US" i="1" dirty="0"/>
              <a:t>Y</a:t>
            </a:r>
            <a:r>
              <a:rPr lang="en-US" altLang="en-US" dirty="0"/>
              <a:t> = number of mammal species on an island &amp; </a:t>
            </a:r>
            <a:r>
              <a:rPr lang="en-US" altLang="en-US" i="1" dirty="0"/>
              <a:t>X</a:t>
            </a:r>
            <a:r>
              <a:rPr lang="en-US" altLang="en-US" dirty="0"/>
              <a:t> = area of the island</a:t>
            </a:r>
          </a:p>
          <a:p>
            <a:pPr algn="ctr">
              <a:buNone/>
            </a:pPr>
            <a:endParaRPr lang="en-US" altLang="en-US" dirty="0"/>
          </a:p>
          <a:p>
            <a:pPr algn="just">
              <a:buNone/>
            </a:pPr>
            <a:endParaRPr lang="en-US" altLang="en-US" dirty="0"/>
          </a:p>
        </p:txBody>
      </p:sp>
      <p:sp>
        <p:nvSpPr>
          <p:cNvPr id="6" name="Content Placeholder 5"/>
          <p:cNvSpPr>
            <a:spLocks noGrp="1"/>
          </p:cNvSpPr>
          <p:nvPr>
            <p:ph type="body" sz="quarter" idx="10"/>
          </p:nvPr>
        </p:nvSpPr>
        <p:spPr>
          <a:xfrm>
            <a:off x="5112966" y="5673591"/>
            <a:ext cx="3476230" cy="1230422"/>
          </a:xfrm>
        </p:spPr>
        <p:txBody>
          <a:bodyPr>
            <a:normAutofit fontScale="77500" lnSpcReduction="20000"/>
          </a:bodyPr>
          <a:lstStyle/>
          <a:p>
            <a:pPr>
              <a:buNone/>
            </a:pPr>
            <a:r>
              <a:rPr lang="en-US" altLang="en-US" dirty="0"/>
              <a:t>logSpecies= 1.625 + 0.235logArea</a:t>
            </a:r>
          </a:p>
          <a:p>
            <a:pPr>
              <a:buNone/>
            </a:pPr>
            <a:r>
              <a:rPr lang="en-US" altLang="en-US" dirty="0">
                <a:sym typeface="Wingdings" panose="05000000000000000000" pitchFamily="2" charset="2"/>
              </a:rPr>
              <a:t></a:t>
            </a:r>
            <a:r>
              <a:rPr lang="en-US" altLang="en-US" dirty="0"/>
              <a:t>Species = 5.08 </a:t>
            </a:r>
            <a:r>
              <a:rPr lang="en-US" altLang="en-US" dirty="0">
                <a:cs typeface="Times New Roman" panose="02020603050405020304" pitchFamily="18" charset="0"/>
              </a:rPr>
              <a:t>· Area</a:t>
            </a:r>
            <a:r>
              <a:rPr lang="en-US" altLang="en-US" baseline="30000" dirty="0">
                <a:cs typeface="Times New Roman" panose="02020603050405020304" pitchFamily="18" charset="0"/>
              </a:rPr>
              <a:t>0.235</a:t>
            </a:r>
          </a:p>
        </p:txBody>
      </p:sp>
      <p:pic>
        <p:nvPicPr>
          <p:cNvPr id="10" name="Picture 9">
            <a:extLst>
              <a:ext uri="{FF2B5EF4-FFF2-40B4-BE49-F238E27FC236}">
                <a16:creationId xmlns:a16="http://schemas.microsoft.com/office/drawing/2014/main" id="{DC94D0AE-DF2F-834F-8DEF-3B22CD29A3F7}"/>
              </a:ext>
            </a:extLst>
          </p:cNvPr>
          <p:cNvPicPr>
            <a:picLocks noChangeAspect="1"/>
          </p:cNvPicPr>
          <p:nvPr/>
        </p:nvPicPr>
        <p:blipFill>
          <a:blip r:embed="rId2"/>
          <a:stretch>
            <a:fillRect/>
          </a:stretch>
        </p:blipFill>
        <p:spPr>
          <a:xfrm>
            <a:off x="4768451" y="2360345"/>
            <a:ext cx="3740762" cy="3313246"/>
          </a:xfrm>
          <a:prstGeom prst="rect">
            <a:avLst/>
          </a:prstGeom>
        </p:spPr>
      </p:pic>
      <p:pic>
        <p:nvPicPr>
          <p:cNvPr id="11" name="Picture 10">
            <a:extLst>
              <a:ext uri="{FF2B5EF4-FFF2-40B4-BE49-F238E27FC236}">
                <a16:creationId xmlns:a16="http://schemas.microsoft.com/office/drawing/2014/main" id="{4ED79FC6-CB78-784D-B2FE-2291D6832FB3}"/>
              </a:ext>
            </a:extLst>
          </p:cNvPr>
          <p:cNvPicPr>
            <a:picLocks noChangeAspect="1"/>
          </p:cNvPicPr>
          <p:nvPr/>
        </p:nvPicPr>
        <p:blipFill>
          <a:blip r:embed="rId3"/>
          <a:stretch>
            <a:fillRect/>
          </a:stretch>
        </p:blipFill>
        <p:spPr>
          <a:xfrm>
            <a:off x="372770" y="2308131"/>
            <a:ext cx="4002781" cy="3545320"/>
          </a:xfrm>
          <a:prstGeom prst="rect">
            <a:avLst/>
          </a:prstGeom>
        </p:spPr>
      </p:pic>
      <p:sp>
        <p:nvSpPr>
          <p:cNvPr id="14" name="TextBox 13">
            <a:extLst>
              <a:ext uri="{FF2B5EF4-FFF2-40B4-BE49-F238E27FC236}">
                <a16:creationId xmlns:a16="http://schemas.microsoft.com/office/drawing/2014/main" id="{1FEE9D4B-4AB2-FA4F-B4A0-37B0C500B5C5}"/>
              </a:ext>
            </a:extLst>
          </p:cNvPr>
          <p:cNvSpPr txBox="1"/>
          <p:nvPr/>
        </p:nvSpPr>
        <p:spPr>
          <a:xfrm>
            <a:off x="780836" y="1736333"/>
            <a:ext cx="3594715" cy="369332"/>
          </a:xfrm>
          <a:prstGeom prst="rect">
            <a:avLst/>
          </a:prstGeom>
          <a:noFill/>
        </p:spPr>
        <p:txBody>
          <a:bodyPr wrap="square" rtlCol="0">
            <a:spAutoFit/>
          </a:bodyPr>
          <a:lstStyle/>
          <a:p>
            <a:r>
              <a:rPr lang="en-US" dirty="0"/>
              <a:t>Original Form</a:t>
            </a:r>
          </a:p>
        </p:txBody>
      </p:sp>
      <p:sp>
        <p:nvSpPr>
          <p:cNvPr id="15" name="TextBox 14">
            <a:extLst>
              <a:ext uri="{FF2B5EF4-FFF2-40B4-BE49-F238E27FC236}">
                <a16:creationId xmlns:a16="http://schemas.microsoft.com/office/drawing/2014/main" id="{879BD723-C50F-724C-A6C3-64B4A7FF16C8}"/>
              </a:ext>
            </a:extLst>
          </p:cNvPr>
          <p:cNvSpPr txBox="1"/>
          <p:nvPr/>
        </p:nvSpPr>
        <p:spPr>
          <a:xfrm>
            <a:off x="5248382" y="1854586"/>
            <a:ext cx="3594715" cy="369332"/>
          </a:xfrm>
          <a:prstGeom prst="rect">
            <a:avLst/>
          </a:prstGeom>
          <a:noFill/>
        </p:spPr>
        <p:txBody>
          <a:bodyPr wrap="square" rtlCol="0">
            <a:spAutoFit/>
          </a:bodyPr>
          <a:lstStyle/>
          <a:p>
            <a:r>
              <a:rPr lang="en-US" dirty="0"/>
              <a:t>Logged Both X and Y</a:t>
            </a:r>
          </a:p>
        </p:txBody>
      </p:sp>
      <p:sp>
        <p:nvSpPr>
          <p:cNvPr id="16" name="TextBox 15">
            <a:extLst>
              <a:ext uri="{FF2B5EF4-FFF2-40B4-BE49-F238E27FC236}">
                <a16:creationId xmlns:a16="http://schemas.microsoft.com/office/drawing/2014/main" id="{7DC03895-C040-304A-A498-A9D26CD960A9}"/>
              </a:ext>
            </a:extLst>
          </p:cNvPr>
          <p:cNvSpPr txBox="1"/>
          <p:nvPr/>
        </p:nvSpPr>
        <p:spPr>
          <a:xfrm>
            <a:off x="246580" y="6452171"/>
            <a:ext cx="4736386" cy="369332"/>
          </a:xfrm>
          <a:prstGeom prst="rect">
            <a:avLst/>
          </a:prstGeom>
          <a:noFill/>
        </p:spPr>
        <p:txBody>
          <a:bodyPr wrap="square" rtlCol="0">
            <a:spAutoFit/>
          </a:bodyPr>
          <a:lstStyle/>
          <a:p>
            <a:r>
              <a:rPr lang="en-US" dirty="0"/>
              <a:t>Code in </a:t>
            </a:r>
            <a:r>
              <a:rPr lang="en-US" dirty="0" err="1">
                <a:hlinkClick r:id="rId4"/>
              </a:rPr>
              <a:t>SpeciesArea.R</a:t>
            </a:r>
            <a:endParaRPr lang="en-US" dirty="0"/>
          </a:p>
        </p:txBody>
      </p:sp>
    </p:spTree>
    <p:extLst>
      <p:ext uri="{BB962C8B-B14F-4D97-AF65-F5344CB8AC3E}">
        <p14:creationId xmlns:p14="http://schemas.microsoft.com/office/powerpoint/2010/main" val="39639495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993</Words>
  <Application>Microsoft Macintosh PowerPoint</Application>
  <PresentationFormat>On-screen Show (4:3)</PresentationFormat>
  <Paragraphs>158</Paragraphs>
  <Slides>25</Slides>
  <Notes>14</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34" baseType="lpstr">
      <vt:lpstr>Arial</vt:lpstr>
      <vt:lpstr>Calibri</vt:lpstr>
      <vt:lpstr>Calibri Light</vt:lpstr>
      <vt:lpstr>Courier</vt:lpstr>
      <vt:lpstr>Courier New</vt:lpstr>
      <vt:lpstr>Tw Cen MT</vt:lpstr>
      <vt:lpstr>Wingdings</vt:lpstr>
      <vt:lpstr>Office Theme</vt:lpstr>
      <vt:lpstr>Equation</vt:lpstr>
      <vt:lpstr>Transformations for Regression Modeling</vt:lpstr>
      <vt:lpstr>What to Do When Regression Conditions Are Violated</vt:lpstr>
      <vt:lpstr>Data Transformations</vt:lpstr>
      <vt:lpstr>Common Transformations</vt:lpstr>
      <vt:lpstr>Example: Planets</vt:lpstr>
      <vt:lpstr>Example: Planets</vt:lpstr>
      <vt:lpstr>Example: Mammal Species (1 of 2)</vt:lpstr>
      <vt:lpstr>Indonesian Map</vt:lpstr>
      <vt:lpstr>Example: Mammal Species (2 of 2)</vt:lpstr>
      <vt:lpstr>Why a Log Transformation?</vt:lpstr>
      <vt:lpstr>What Kind of Transformation?</vt:lpstr>
      <vt:lpstr>Interaction</vt:lpstr>
      <vt:lpstr>Example 3.11 in the Text: Fish Weights (1 of 3)</vt:lpstr>
      <vt:lpstr>Example 3.11 in the Text: Fish Weights (2 of 3)</vt:lpstr>
      <vt:lpstr>Example 3.11 in the Text: Fish Weights (3 of 3)</vt:lpstr>
      <vt:lpstr>Example: State SAT Scores</vt:lpstr>
      <vt:lpstr>Example: State SAT</vt:lpstr>
      <vt:lpstr>Polynomial Regression</vt:lpstr>
      <vt:lpstr>Polynomial Regression in R</vt:lpstr>
      <vt:lpstr>Quadratic Model for SAT</vt:lpstr>
      <vt:lpstr>Plot the Quadratic Fit</vt:lpstr>
      <vt:lpstr>How to Choose the Polynomial Degree</vt:lpstr>
      <vt:lpstr>Complete Second-Order Models (1 of 2)</vt:lpstr>
      <vt:lpstr>Complete Second-Order Models (2 of 2)</vt:lpstr>
      <vt:lpstr>Second-Order Model for State SAT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Transformations for Regression Modeling</dc:title>
  <dc:creator>ben capistrant</dc:creator>
  <cp:lastModifiedBy>ben capistrant</cp:lastModifiedBy>
  <cp:revision>2</cp:revision>
  <dcterms:created xsi:type="dcterms:W3CDTF">2020-03-30T15:55:50Z</dcterms:created>
  <dcterms:modified xsi:type="dcterms:W3CDTF">2020-03-30T16:18:29Z</dcterms:modified>
</cp:coreProperties>
</file>